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65" r:id="rId12"/>
    <p:sldId id="267" r:id="rId13"/>
    <p:sldId id="269" r:id="rId14"/>
    <p:sldId id="270" r:id="rId15"/>
    <p:sldId id="271" r:id="rId16"/>
    <p:sldId id="272" r:id="rId17"/>
    <p:sldId id="266" r:id="rId18"/>
    <p:sldId id="274" r:id="rId19"/>
    <p:sldId id="258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6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8A80-510C-42B9-98EB-9BB76213D492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42E7E-724D-44F6-9D2D-17B16E605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4B123-5C30-41FD-B826-CDB63D9CC572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CF268-01F8-4FD5-8DAE-ADC7C880A7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4D10B-E5EC-4D0A-A186-A0F391E42964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05B16-F740-4DD0-9D8D-A54780F9AC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79E06-C0FC-45C5-98A7-EBA601860CFA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CE2C-CF27-495E-B819-F635586C4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5328-103E-440D-9C01-2D79FF1CE1B9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29877-64AD-4564-BB9C-87BA46BE6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A83C9-F27B-4CB0-88DA-62D3E95AA4BB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BF60C-EFFB-468F-8760-E9946B520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5B59F-AB6E-4CB0-AB8F-AC563B575D91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242A7-ACAD-4CE7-81D7-209CD672E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43F50-BE09-4571-8B51-08FBD9EF261B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D2639-8301-47A6-B10E-9BF40CBD4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8139A-DAD4-4D6A-A02D-6A93F52EABC9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A4775-6D34-48CE-BD8B-CE0050032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A1019-F27B-4A1B-BB42-F91ABBE5DDE9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7ECAB-DBEF-4E55-A54E-3D290E26E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2DC50-333B-4C2E-81EE-827CAE78AE4E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E418-F190-4D09-BE3E-44113A56F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7CAB95-7F8F-49B4-AD60-06629B1D22BC}" type="datetimeFigureOut">
              <a:rPr lang="ru-RU"/>
              <a:pPr>
                <a:defRPr/>
              </a:pPr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4133D2-4319-4180-B0F6-C5B568C35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9/106/759/106759201_58313037_veseluye_cifruy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zezete2.z.e.pic.centerblog.net/79f423c2.png" TargetMode="External"/><Relationship Id="rId7" Type="http://schemas.openxmlformats.org/officeDocument/2006/relationships/hyperlink" Target="http://stat17.privet.ru/lr/09197aba7580df38dfadb926ab6c82e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img0.liveinternet.ru/images/attach/c/3/77/864/77864282_6d615853f320.png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unforkids.ru/pictures/ruskazka/skazka_28.gi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://funforkids.ru/pictures/ruskazka/skazka_36.gif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zenitbol.ru/_fr/17/8008083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tat17.privet.ru/lr/09190842acddf3dce37de496628bfe98" TargetMode="External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://young.rzd.ru/dbmm/images/41/4080/6797437" TargetMode="Externa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913/119528728.a2d/0_9617b_1ce7d182_X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mg1.liveinternet.ru/images/attach/c/4/81/625/81625065_petushok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3315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4213" y="260350"/>
            <a:ext cx="7632700" cy="2165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i="1" u="sng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Исследовательский проект:</a:t>
            </a:r>
          </a:p>
          <a:p>
            <a:pPr algn="ctr">
              <a:defRPr/>
            </a:pPr>
            <a:r>
              <a:rPr lang="ru-RU" sz="48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« Волшебные числа </a:t>
            </a:r>
          </a:p>
          <a:p>
            <a:pPr algn="ctr">
              <a:defRPr/>
            </a:pPr>
            <a:r>
              <a:rPr lang="ru-RU" sz="48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русских народных сказках »</a:t>
            </a:r>
          </a:p>
        </p:txBody>
      </p:sp>
      <p:pic>
        <p:nvPicPr>
          <p:cNvPr id="13317" name="Picture 17" descr="106759201_58313037_veseluye_cifruy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3" y="3152775"/>
            <a:ext cx="50768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Прямоугольник 6"/>
          <p:cNvSpPr>
            <a:spLocks noChangeArrowheads="1"/>
          </p:cNvSpPr>
          <p:nvPr/>
        </p:nvSpPr>
        <p:spPr bwMode="auto">
          <a:xfrm>
            <a:off x="6286500" y="4286250"/>
            <a:ext cx="2643188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Выполнила: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Воспитанница 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ГБОУ СОШ №33 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СП «Детский сад №22»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Птуха Яна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Руководитель:</a:t>
            </a:r>
          </a:p>
          <a:p>
            <a:r>
              <a:rPr lang="ru-RU" sz="2000" b="1">
                <a:solidFill>
                  <a:srgbClr val="6600CC"/>
                </a:solidFill>
                <a:latin typeface="Monotype Corsiva" pitchFamily="66" charset="0"/>
              </a:rPr>
              <a:t>Кузнецова Т.Н.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850" y="333375"/>
            <a:ext cx="6572250" cy="22891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Книги</a:t>
            </a:r>
            <a:r>
              <a:rPr lang="ru-RU" sz="3600">
                <a:solidFill>
                  <a:srgbClr val="CC00FF"/>
                </a:solidFill>
                <a:latin typeface="Monotype Corsiva" pitchFamily="66" charset="0"/>
              </a:rPr>
              <a:t> </a:t>
            </a:r>
            <a:r>
              <a:rPr lang="ru-RU" sz="3600" b="1">
                <a:solidFill>
                  <a:srgbClr val="D60093"/>
                </a:solidFill>
                <a:latin typeface="Monotype Corsiva" pitchFamily="66" charset="0"/>
              </a:rPr>
              <a:t>– это всегда очень интересно! </a:t>
            </a:r>
          </a:p>
          <a:p>
            <a:pPr>
              <a:defRPr/>
            </a:pPr>
            <a:r>
              <a:rPr lang="ru-RU" sz="3600" b="1">
                <a:solidFill>
                  <a:srgbClr val="D60093"/>
                </a:solidFill>
                <a:latin typeface="Monotype Corsiva" pitchFamily="66" charset="0"/>
              </a:rPr>
              <a:t>Среди  них самые незабываемые,</a:t>
            </a:r>
          </a:p>
          <a:p>
            <a:pPr>
              <a:defRPr/>
            </a:pPr>
            <a:r>
              <a:rPr lang="ru-RU" sz="3600" b="1">
                <a:solidFill>
                  <a:srgbClr val="D60093"/>
                </a:solidFill>
                <a:latin typeface="Monotype Corsiva" pitchFamily="66" charset="0"/>
              </a:rPr>
              <a:t> удивительные, волшебные –</a:t>
            </a:r>
          </a:p>
          <a:p>
            <a:pPr>
              <a:defRPr/>
            </a:pPr>
            <a:r>
              <a:rPr lang="ru-RU" sz="3600" b="1">
                <a:solidFill>
                  <a:srgbClr val="D60093"/>
                </a:solidFill>
                <a:latin typeface="Monotype Corsiva" pitchFamily="66" charset="0"/>
              </a:rPr>
              <a:t> это</a:t>
            </a:r>
            <a:r>
              <a:rPr lang="ru-RU" sz="3600">
                <a:solidFill>
                  <a:srgbClr val="CC00FF"/>
                </a:solidFill>
                <a:latin typeface="Monotype Corsiva" pitchFamily="66" charset="0"/>
              </a:rPr>
              <a:t> </a:t>
            </a:r>
            <a:r>
              <a:rPr lang="ru-RU" sz="3600" b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СКАЗКИ</a:t>
            </a:r>
            <a:r>
              <a:rPr lang="ru-RU" sz="36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.</a:t>
            </a:r>
            <a:endParaRPr lang="ru-RU" sz="3600">
              <a:solidFill>
                <a:srgbClr val="CC00FF"/>
              </a:solidFill>
              <a:latin typeface="Monotype Corsiva" pitchFamily="66" charset="0"/>
            </a:endParaRPr>
          </a:p>
        </p:txBody>
      </p:sp>
      <p:pic>
        <p:nvPicPr>
          <p:cNvPr id="14339" name="Picture 7" descr="79f423c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2743200"/>
            <a:ext cx="5686425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5" descr="77864282_6d615853f320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505200"/>
            <a:ext cx="11144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3" descr="09197aba7580df38dfadb926ab6c82ef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3600" y="3733800"/>
            <a:ext cx="723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7" descr="В мире много сказок Грустных и смешны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60350"/>
            <a:ext cx="7920038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7188" y="142875"/>
            <a:ext cx="8358187" cy="3081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 Сказки в нашей жизни возникли давно, когда ещё не было письменности. Их не записывали, а передавали «из уст в уста». </a:t>
            </a:r>
          </a:p>
          <a:p>
            <a:pPr>
              <a:defRPr/>
            </a:pPr>
            <a:r>
              <a:rPr lang="ru-RU" sz="28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 И в современном мире интерес к сказкам не угасает, наоборот, люди придумывают новые и интересные сказки.</a:t>
            </a:r>
          </a:p>
          <a:p>
            <a:pPr>
              <a:defRPr/>
            </a:pPr>
            <a:r>
              <a:rPr lang="ru-RU" sz="2800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 Сказки нужны и взрослым, и детям. Они учат добру, милосердию и честности. </a:t>
            </a:r>
          </a:p>
        </p:txBody>
      </p:sp>
      <p:pic>
        <p:nvPicPr>
          <p:cNvPr id="16387" name="Picture 6" descr="skazka_2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429000"/>
            <a:ext cx="2022475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7" descr="skazka_36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2781300"/>
            <a:ext cx="25971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85813" y="285750"/>
            <a:ext cx="7572375" cy="4483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i="1" u="sng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Цель:</a:t>
            </a:r>
            <a:r>
              <a:rPr lang="ru-RU" sz="4800" i="1" u="sng">
                <a:solidFill>
                  <a:srgbClr val="6600CC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sz="48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Проанализировать русские </a:t>
            </a:r>
          </a:p>
          <a:p>
            <a:pPr algn="ctr">
              <a:defRPr/>
            </a:pPr>
            <a:r>
              <a:rPr lang="ru-RU" sz="48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народные сказки, определить </a:t>
            </a:r>
          </a:p>
          <a:p>
            <a:pPr algn="ctr">
              <a:defRPr/>
            </a:pPr>
            <a:r>
              <a:rPr lang="ru-RU" sz="48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значение чисел в произведениях и выяснить какие числа чаще встречаются.</a:t>
            </a:r>
            <a:endParaRPr lang="ru-RU" sz="4800" i="1" u="sng">
              <a:latin typeface="Calibri" pitchFamily="34" charset="0"/>
            </a:endParaRPr>
          </a:p>
        </p:txBody>
      </p:sp>
      <p:pic>
        <p:nvPicPr>
          <p:cNvPr id="17411" name="Picture 8" descr="800808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4149725"/>
            <a:ext cx="13652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95288" y="142875"/>
            <a:ext cx="8177212" cy="5584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Задачи: </a:t>
            </a:r>
          </a:p>
          <a:p>
            <a:pPr>
              <a:defRPr/>
            </a:pPr>
            <a:endParaRPr lang="ru-RU" sz="3600" b="1" i="1">
              <a:solidFill>
                <a:srgbClr val="66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>
              <a:buFontTx/>
              <a:buChar char="•"/>
              <a:defRPr/>
            </a:pP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Прочитать русские сказки </a:t>
            </a:r>
          </a:p>
          <a:p>
            <a:pPr>
              <a:defRPr/>
            </a:pPr>
            <a:endParaRPr lang="ru-RU" sz="3600" b="1" i="1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>
              <a:buFontTx/>
              <a:buChar char="•"/>
              <a:defRPr/>
            </a:pP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Выяснить, какие числа </a:t>
            </a:r>
            <a:endParaRPr lang="ru-RU" sz="3600" b="1" i="1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них </a:t>
            </a: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встречаются</a:t>
            </a:r>
          </a:p>
          <a:p>
            <a:pPr>
              <a:defRPr/>
            </a:pPr>
            <a:endParaRPr lang="ru-RU" sz="3600" b="1" i="1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>
              <a:buFontTx/>
              <a:buChar char="•"/>
              <a:defRPr/>
            </a:pP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Проанализировать </a:t>
            </a:r>
          </a:p>
          <a:p>
            <a:pPr>
              <a:defRPr/>
            </a:pPr>
            <a:endParaRPr lang="ru-RU" sz="3600" b="1" i="1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>
              <a:buFontTx/>
              <a:buChar char="•"/>
              <a:defRPr/>
            </a:pPr>
            <a:r>
              <a:rPr lang="ru-RU" sz="3600" b="1" i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Сделать выводы</a:t>
            </a:r>
            <a:r>
              <a:rPr lang="ru-RU" sz="3600" i="1">
                <a:solidFill>
                  <a:srgbClr val="D60093"/>
                </a:solidFill>
                <a:latin typeface="Monotype Corsiva" pitchFamily="66" charset="0"/>
              </a:rPr>
              <a:t> </a:t>
            </a:r>
          </a:p>
        </p:txBody>
      </p:sp>
      <p:pic>
        <p:nvPicPr>
          <p:cNvPr id="18435" name="Picture 5" descr="10121821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700213"/>
            <a:ext cx="3208338" cy="486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388" y="188913"/>
            <a:ext cx="8429625" cy="57642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u="sng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История появления чисел</a:t>
            </a:r>
            <a:r>
              <a:rPr lang="ru-RU" sz="3200" b="1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:</a:t>
            </a:r>
          </a:p>
          <a:p>
            <a:r>
              <a:rPr lang="ru-RU" sz="3200" b="1">
                <a:solidFill>
                  <a:srgbClr val="6600CC"/>
                </a:solidFill>
                <a:latin typeface="Monotype Corsiva" pitchFamily="66" charset="0"/>
              </a:rPr>
              <a:t>    </a:t>
            </a:r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В незапамятные времена, научившись считать, люди познали меру количества – число. </a:t>
            </a:r>
          </a:p>
          <a:p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Вглядываясь в сочетания чисел, они с изумлением </a:t>
            </a:r>
          </a:p>
          <a:p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увидели, что числа имеют какую-то самостоятельную жизнь, удивительную и полную тайны.</a:t>
            </a:r>
            <a:b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</a:br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   </a:t>
            </a: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С магическими числами сталкивались все. </a:t>
            </a: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В сказках, легендах, пословицах и поговорках, </a:t>
            </a:r>
            <a:endParaRPr lang="ru-RU" sz="2800" b="1">
              <a:solidFill>
                <a:srgbClr val="6600CC"/>
              </a:solidFill>
            </a:endParaRP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в календарях и на циферблатах  мы </a:t>
            </a:r>
            <a:endParaRPr lang="ru-RU" sz="2800" b="1">
              <a:solidFill>
                <a:srgbClr val="6600CC"/>
              </a:solidFill>
            </a:endParaRP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встречаем Святую Троицу, три желания,</a:t>
            </a:r>
            <a:endParaRPr lang="ru-RU" sz="2800" b="1">
              <a:solidFill>
                <a:srgbClr val="6600CC"/>
              </a:solidFill>
            </a:endParaRP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 семь дней недели, семерых козлят, </a:t>
            </a:r>
            <a:endParaRPr lang="ru-RU" sz="2800" b="1">
              <a:solidFill>
                <a:srgbClr val="6600CC"/>
              </a:solidFill>
            </a:endParaRPr>
          </a:p>
          <a:p>
            <a:r>
              <a:rPr lang="ru-RU" sz="2800" b="1">
                <a:solidFill>
                  <a:srgbClr val="6600CC"/>
                </a:solidFill>
                <a:latin typeface="Monotype Corsiva" pitchFamily="66" charset="0"/>
              </a:rPr>
              <a:t>12 месяцев и часов.</a:t>
            </a:r>
          </a:p>
        </p:txBody>
      </p:sp>
      <p:pic>
        <p:nvPicPr>
          <p:cNvPr id="19459" name="Picture 5" descr="10840_html_3fdff2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2492375"/>
            <a:ext cx="25558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Прямоугольник 2"/>
          <p:cNvSpPr>
            <a:spLocks noChangeArrowheads="1"/>
          </p:cNvSpPr>
          <p:nvPr/>
        </p:nvSpPr>
        <p:spPr bwMode="auto">
          <a:xfrm>
            <a:off x="285750" y="0"/>
            <a:ext cx="85725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ru-RU" sz="2400" b="1">
                <a:solidFill>
                  <a:srgbClr val="C00000"/>
                </a:solidFill>
                <a:latin typeface="Monotype Corsiva" pitchFamily="66" charset="0"/>
              </a:rPr>
              <a:t>Числа в русских народных сказках</a:t>
            </a:r>
            <a:endParaRPr lang="ru-RU" sz="2400">
              <a:solidFill>
                <a:srgbClr val="C00000"/>
              </a:solidFill>
              <a:latin typeface="Monotype Corsiva" pitchFamily="66" charset="0"/>
            </a:endParaRPr>
          </a:p>
          <a:p>
            <a:pPr marL="342900" indent="-342900"/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   </a:t>
            </a:r>
          </a:p>
          <a:p>
            <a:pPr marL="342900" indent="-342900" algn="ctr"/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   </a:t>
            </a:r>
            <a:r>
              <a:rPr lang="ru-RU" sz="2400" b="1" i="1" u="sng">
                <a:solidFill>
                  <a:srgbClr val="D60093"/>
                </a:solidFill>
                <a:latin typeface="Monotype Corsiva" pitchFamily="66" charset="0"/>
              </a:rPr>
              <a:t>Сказка «Царевна лягушка»</a:t>
            </a:r>
          </a:p>
          <a:p>
            <a:pPr marL="342900" indent="-342900" algn="ctr"/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Было у царя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3 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сына.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3 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задания давал царь невестам: испечь хлеб, соткать ковёр и смотр невест. Лягушка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3 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раза превращалась в царевну. На царевну было наложено заклятие: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3 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года быть лягушкою.</a:t>
            </a:r>
          </a:p>
        </p:txBody>
      </p:sp>
      <p:pic>
        <p:nvPicPr>
          <p:cNvPr id="20483" name="Picture 2" descr="https://sxodim.com/uploads/shymkent/2017/06/10419006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2741613"/>
            <a:ext cx="2541588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900igr.net/up/datas/167814/0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2852738"/>
            <a:ext cx="4786312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2"/>
          <p:cNvSpPr>
            <a:spLocks noChangeArrowheads="1"/>
          </p:cNvSpPr>
          <p:nvPr/>
        </p:nvSpPr>
        <p:spPr bwMode="auto">
          <a:xfrm>
            <a:off x="142875" y="0"/>
            <a:ext cx="4849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                  </a:t>
            </a:r>
            <a:r>
              <a:rPr lang="ru-RU" sz="2800" b="1" i="1" u="sng">
                <a:solidFill>
                  <a:srgbClr val="D60093"/>
                </a:solidFill>
                <a:latin typeface="Monotype Corsiva" pitchFamily="66" charset="0"/>
              </a:rPr>
              <a:t>Сказка  «Три медведя»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  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357188" y="500063"/>
            <a:ext cx="86439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Главных героев –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. Всех предметов по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(кровати, миски, стулья).</a:t>
            </a:r>
          </a:p>
        </p:txBody>
      </p:sp>
      <p:pic>
        <p:nvPicPr>
          <p:cNvPr id="21508" name="Picture 2" descr="http://4.bp.blogspot.com/-iKAKVBxzjVw/VVXVgmTszTI/AAAAAAAAAKw/s_B-WTx5uSE/s1600/12923172858855131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57338"/>
            <a:ext cx="47259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https://image.jimcdn.com/app/cms/image/transf/dimension=894x1024:format=jpg/path/sf278732f8691ebec/image/id54544166b66ef13/version/1484063542/ima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73463"/>
            <a:ext cx="4427538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7"/>
          <p:cNvSpPr>
            <a:spLocks noChangeArrowheads="1"/>
          </p:cNvSpPr>
          <p:nvPr/>
        </p:nvSpPr>
        <p:spPr bwMode="auto">
          <a:xfrm>
            <a:off x="900113" y="476250"/>
            <a:ext cx="67675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u="sng">
                <a:solidFill>
                  <a:srgbClr val="D60093"/>
                </a:solidFill>
                <a:latin typeface="Monotype Corsiva" pitchFamily="66" charset="0"/>
              </a:rPr>
              <a:t>Сказка «Три поросенка»</a:t>
            </a:r>
          </a:p>
        </p:txBody>
      </p:sp>
      <p:sp>
        <p:nvSpPr>
          <p:cNvPr id="22531" name="Rectangle 8"/>
          <p:cNvSpPr>
            <a:spLocks noChangeArrowheads="1"/>
          </p:cNvSpPr>
          <p:nvPr/>
        </p:nvSpPr>
        <p:spPr bwMode="auto">
          <a:xfrm>
            <a:off x="611188" y="1052513"/>
            <a:ext cx="59055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Главных  героев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, домика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, 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 дует волк 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 раза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 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.</a:t>
            </a:r>
          </a:p>
        </p:txBody>
      </p:sp>
      <p:pic>
        <p:nvPicPr>
          <p:cNvPr id="22532" name="Picture 11" descr="307268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36838"/>
            <a:ext cx="4824413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3" descr="10139543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765175"/>
            <a:ext cx="38671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2"/>
          <p:cNvSpPr>
            <a:spLocks noChangeArrowheads="1"/>
          </p:cNvSpPr>
          <p:nvPr/>
        </p:nvSpPr>
        <p:spPr bwMode="auto">
          <a:xfrm>
            <a:off x="214313" y="142875"/>
            <a:ext cx="878681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800" b="1" i="1" u="sng">
                <a:solidFill>
                  <a:srgbClr val="D60093"/>
                </a:solidFill>
                <a:latin typeface="Monotype Corsiva" pitchFamily="66" charset="0"/>
              </a:rPr>
              <a:t>Сказка  «Крошечка-Хаврошечка»</a:t>
            </a:r>
          </a:p>
          <a:p>
            <a:pPr marL="342900" indent="-342900"/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Было у хозяйки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3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 дочери: Одноглазка, Двухглазка и Трёхглазка. </a:t>
            </a:r>
            <a:endParaRPr lang="ru-RU" sz="2800" b="1" i="1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3555" name="Picture 2" descr="http://a3.mzstatic.com/us/r30/Purple2/v4/b5/53/3c/b5533c7a-5671-5ce7-f507-32bad3302d31/screen1024x102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25"/>
            <a:ext cx="5810250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cp12.nevsepic.com.ua/86/1350083003-0057155-www.nevsepic.com.u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2143125"/>
            <a:ext cx="3516312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313" y="214313"/>
            <a:ext cx="5572125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сказках есть счастливые числа…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 </a:t>
            </a:r>
            <a:r>
              <a:rPr lang="ru-RU" sz="2400" b="1" i="1" dirty="0">
                <a:solidFill>
                  <a:srgbClr val="6600CC"/>
                </a:solidFill>
                <a:latin typeface="Monotype Corsiva" pitchFamily="66" charset="0"/>
              </a:rPr>
              <a:t>Ещё в древности 7 считалось счастливым числом. Не случайно: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400" b="1" i="1" dirty="0">
                <a:solidFill>
                  <a:srgbClr val="6600CC"/>
                </a:solidFill>
                <a:latin typeface="Monotype Corsiva" pitchFamily="66" charset="0"/>
              </a:rPr>
              <a:t>  в радуге 7 цветов,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400" b="1" i="1" dirty="0">
                <a:solidFill>
                  <a:srgbClr val="6600CC"/>
                </a:solidFill>
                <a:latin typeface="Monotype Corsiva" pitchFamily="66" charset="0"/>
              </a:rPr>
              <a:t> на свете 7 чудес света,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400" b="1" i="1" dirty="0">
                <a:solidFill>
                  <a:srgbClr val="6600CC"/>
                </a:solidFill>
                <a:latin typeface="Monotype Corsiva" pitchFamily="66" charset="0"/>
              </a:rPr>
              <a:t> в неделе 7 дней.,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400" b="1" i="1" dirty="0">
                <a:solidFill>
                  <a:srgbClr val="6600CC"/>
                </a:solidFill>
                <a:latin typeface="Monotype Corsiva" pitchFamily="66" charset="0"/>
              </a:rPr>
              <a:t> в музыке 7 нот.</a:t>
            </a:r>
            <a:r>
              <a:rPr lang="ru-RU" sz="2400" b="1" i="1" dirty="0">
                <a:solidFill>
                  <a:srgbClr val="6600CC"/>
                </a:solidFill>
                <a:latin typeface="+mn-lt"/>
              </a:rPr>
              <a:t> </a:t>
            </a:r>
          </a:p>
        </p:txBody>
      </p:sp>
      <p:pic>
        <p:nvPicPr>
          <p:cNvPr id="24579" name="Picture 2" descr="http://www.bykhov.by/wp-content/uploads/2016/11/%D1%81%D0%B5%D0%BC%D1%8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0"/>
            <a:ext cx="22320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s://ds02.infourok.ru/uploads/ex/0e4e/00052ae5-a2ae8a22/hello_html_4f2e3c6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88" y="1928813"/>
            <a:ext cx="346392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http://900igr.net/up/datai/82162/0008-012-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609681">
            <a:off x="4624388" y="4227513"/>
            <a:ext cx="43719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8" descr="http://itd1.mycdn.me/image?id=851437082487&amp;t=20&amp;plc=WEB&amp;tkn=*IRef81omdFNXKuDr77ZE0WJCU3U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183148">
            <a:off x="454025" y="3990975"/>
            <a:ext cx="3197225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142875" y="0"/>
            <a:ext cx="90011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>
                <a:solidFill>
                  <a:srgbClr val="6600CC"/>
                </a:solidFill>
                <a:latin typeface="Monotype Corsiva" pitchFamily="66" charset="0"/>
              </a:rPr>
              <a:t> 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Интересно отметить, что наша память особенно хорошо удерживает</a:t>
            </a:r>
          </a:p>
          <a:p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 лишь до семи разных впечатлений или предметов.</a:t>
            </a:r>
            <a:r>
              <a:rPr lang="ru-RU" sz="2400" b="1">
                <a:solidFill>
                  <a:srgbClr val="6600CC"/>
                </a:solidFill>
                <a:latin typeface="Monotype Corsiva" pitchFamily="66" charset="0"/>
              </a:rPr>
              <a:t>   </a:t>
            </a:r>
          </a:p>
          <a:p>
            <a:r>
              <a:rPr lang="ru-RU" sz="2400" b="1">
                <a:solidFill>
                  <a:srgbClr val="6600CC"/>
                </a:solidFill>
                <a:latin typeface="Monotype Corsiva" pitchFamily="66" charset="0"/>
              </a:rPr>
              <a:t>Число семь встречается в таких сказках как: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25603" name="Прямоугольник 5"/>
          <p:cNvSpPr>
            <a:spLocks noChangeArrowheads="1"/>
          </p:cNvSpPr>
          <p:nvPr/>
        </p:nvSpPr>
        <p:spPr bwMode="auto">
          <a:xfrm>
            <a:off x="468313" y="1143000"/>
            <a:ext cx="81041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 u="sng">
                <a:solidFill>
                  <a:srgbClr val="D60093"/>
                </a:solidFill>
                <a:latin typeface="Monotype Corsiva" pitchFamily="66" charset="0"/>
              </a:rPr>
              <a:t>Волк и семеро «козлят»</a:t>
            </a:r>
            <a:r>
              <a:rPr lang="ru-RU" sz="3200" b="1">
                <a:solidFill>
                  <a:srgbClr val="6600CC"/>
                </a:solidFill>
                <a:latin typeface="Monotype Corsiva" pitchFamily="66" charset="0"/>
              </a:rPr>
              <a:t> - «Жила-была в красивом домике коза со своими семью козлятами». </a:t>
            </a:r>
          </a:p>
        </p:txBody>
      </p:sp>
      <p:pic>
        <p:nvPicPr>
          <p:cNvPr id="25604" name="Picture 2" descr="http://danlik.ru/wp-content/uploads/2014/09/semero-kozly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75" y="2349500"/>
            <a:ext cx="6448425" cy="407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2"/>
          <p:cNvSpPr>
            <a:spLocks noChangeArrowheads="1"/>
          </p:cNvSpPr>
          <p:nvPr/>
        </p:nvSpPr>
        <p:spPr bwMode="auto">
          <a:xfrm>
            <a:off x="285750" y="0"/>
            <a:ext cx="82153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b="1" i="1" u="sng">
                <a:solidFill>
                  <a:srgbClr val="D60093"/>
                </a:solidFill>
                <a:latin typeface="Monotype Corsiva" pitchFamily="66" charset="0"/>
              </a:rPr>
              <a:t>Сказка «Теремок»</a:t>
            </a:r>
          </a:p>
          <a:p>
            <a:pPr marL="342900" indent="-342900"/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7 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зверей заселялись в Теремок</a:t>
            </a:r>
            <a:r>
              <a:rPr lang="ru-RU" sz="2400" b="1" i="1">
                <a:latin typeface="Monotype Corsiva" pitchFamily="66" charset="0"/>
              </a:rPr>
              <a:t>: 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муха, комар, мышка, лягушка, заяц, лиса, волк. Медведь – </a:t>
            </a:r>
            <a:r>
              <a:rPr lang="ru-RU" sz="2400" b="1" i="1">
                <a:solidFill>
                  <a:srgbClr val="D60093"/>
                </a:solidFill>
                <a:latin typeface="Monotype Corsiva" pitchFamily="66" charset="0"/>
              </a:rPr>
              <a:t>8-й </a:t>
            </a:r>
            <a:r>
              <a:rPr lang="ru-RU" sz="2400" b="1" i="1">
                <a:solidFill>
                  <a:srgbClr val="6600CC"/>
                </a:solidFill>
                <a:latin typeface="Monotype Corsiva" pitchFamily="66" charset="0"/>
              </a:rPr>
              <a:t>– развалил Теремок.</a:t>
            </a:r>
          </a:p>
        </p:txBody>
      </p:sp>
      <p:pic>
        <p:nvPicPr>
          <p:cNvPr id="26627" name="Picture 2" descr="https://ds04.infourok.ru/uploads/ex/055f/0000c8ae-ddcde2ae/3/img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500188"/>
            <a:ext cx="6858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Прямоугольник 2"/>
          <p:cNvSpPr>
            <a:spLocks noChangeArrowheads="1"/>
          </p:cNvSpPr>
          <p:nvPr/>
        </p:nvSpPr>
        <p:spPr bwMode="auto">
          <a:xfrm>
            <a:off x="285750" y="0"/>
            <a:ext cx="46196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 u="sng">
                <a:solidFill>
                  <a:srgbClr val="D60093"/>
                </a:solidFill>
                <a:latin typeface="Monotype Corsiva" pitchFamily="66" charset="0"/>
              </a:rPr>
              <a:t>Сказка «Белоснежка и семь гномов» </a:t>
            </a:r>
            <a:endParaRPr lang="ru-RU" sz="4400" i="1" u="sng">
              <a:latin typeface="Calibri" pitchFamily="34" charset="0"/>
            </a:endParaRPr>
          </a:p>
        </p:txBody>
      </p:sp>
      <p:pic>
        <p:nvPicPr>
          <p:cNvPr id="27651" name="Picture 2" descr="https://vibirai.ru/image/1305234.w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714500"/>
            <a:ext cx="6738937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179388" y="333375"/>
            <a:ext cx="4721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 u="sng">
                <a:solidFill>
                  <a:srgbClr val="D60093"/>
                </a:solidFill>
                <a:latin typeface="Monotype Corsiva" pitchFamily="66" charset="0"/>
              </a:rPr>
              <a:t>«Цветик – семицветик»</a:t>
            </a:r>
            <a:r>
              <a:rPr lang="ru-RU" sz="3600" b="1">
                <a:solidFill>
                  <a:srgbClr val="6600CC"/>
                </a:solidFill>
                <a:latin typeface="Monotype Corsiva" pitchFamily="66" charset="0"/>
              </a:rPr>
              <a:t> </a:t>
            </a:r>
          </a:p>
        </p:txBody>
      </p:sp>
      <p:sp>
        <p:nvSpPr>
          <p:cNvPr id="28675" name="AutoShape 2" descr="https://im0-tub-ru.yandex.net/i?id=c89d06cc0a2724bd05c2acde97909998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8676" name="Picture 9" descr="03labc6be12898432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1125538"/>
            <a:ext cx="501332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https://i.ytimg.com/vi/r5GjJ71VK_k/hq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060575"/>
            <a:ext cx="385762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08959" y="-153652"/>
            <a:ext cx="658124" cy="233988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Monotype Corsiva"/>
              </a:rPr>
              <a:t>3</a:t>
            </a:r>
            <a:endParaRPr lang="ru-RU" sz="9600" dirty="0">
              <a:latin typeface="+mn-lt"/>
            </a:endParaRPr>
          </a:p>
        </p:txBody>
      </p:sp>
      <p:sp>
        <p:nvSpPr>
          <p:cNvPr id="29699" name="Прямоугольник 4"/>
          <p:cNvSpPr>
            <a:spLocks noChangeArrowheads="1"/>
          </p:cNvSpPr>
          <p:nvPr/>
        </p:nvSpPr>
        <p:spPr bwMode="auto">
          <a:xfrm>
            <a:off x="1643063" y="0"/>
            <a:ext cx="75009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«Три»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 - самое распространенное число в сказках. Очень часто встречаются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три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 желания,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три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попытки,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трое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из ларца, камень </a:t>
            </a:r>
          </a:p>
          <a:p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у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трех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 дорог, </a:t>
            </a:r>
            <a:r>
              <a:rPr lang="ru-RU" sz="2800" b="1" i="1">
                <a:solidFill>
                  <a:srgbClr val="D60093"/>
                </a:solidFill>
                <a:latin typeface="Monotype Corsiva" pitchFamily="66" charset="0"/>
              </a:rPr>
              <a:t>три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головы у чудища. </a:t>
            </a:r>
          </a:p>
        </p:txBody>
      </p:sp>
      <p:pic>
        <p:nvPicPr>
          <p:cNvPr id="29700" name="Picture 23" descr="09190842acddf3dce37de496628bfe9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0" y="1285875"/>
            <a:ext cx="2801938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7" descr="6797437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3" y="4184650"/>
            <a:ext cx="401955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2" descr="http://900igr.net/datai/literatura/Zmej-Gorynych/0009-009-Zmej-Gorynych-v-literatur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5" y="2428875"/>
            <a:ext cx="4665663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Прямоугольник 2"/>
          <p:cNvSpPr>
            <a:spLocks noChangeArrowheads="1"/>
          </p:cNvSpPr>
          <p:nvPr/>
        </p:nvSpPr>
        <p:spPr bwMode="auto">
          <a:xfrm>
            <a:off x="285750" y="1285875"/>
            <a:ext cx="79295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b="1" i="1">
                <a:solidFill>
                  <a:srgbClr val="6600CC"/>
                </a:solidFill>
                <a:latin typeface="Monotype Corsiva" pitchFamily="66" charset="0"/>
              </a:rPr>
              <a:t>    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Проанализировав только малую часть прочитанного, можно убедиться в том, что </a:t>
            </a:r>
            <a:r>
              <a:rPr lang="ru-RU" sz="2800" b="1" i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выбор  чисел в сказках не случаен и основан на народном  представлении о значении числа, и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самым распространённым  является </a:t>
            </a:r>
            <a:r>
              <a:rPr lang="ru-RU" sz="2800" b="1" i="1">
                <a:solidFill>
                  <a:srgbClr val="FF33CC"/>
                </a:solidFill>
                <a:latin typeface="Monotype Corsiva" pitchFamily="66" charset="0"/>
              </a:rPr>
              <a:t>«3».</a:t>
            </a:r>
          </a:p>
          <a:p>
            <a:pPr marL="342900" indent="-342900">
              <a:defRPr/>
            </a:pP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Его издревле</a:t>
            </a:r>
            <a:r>
              <a:rPr lang="ru-RU" b="1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i="1">
                <a:solidFill>
                  <a:srgbClr val="6600CC"/>
                </a:solidFill>
                <a:latin typeface="Monotype Corsiva" pitchFamily="66" charset="0"/>
              </a:rPr>
              <a:t>считали  магическим.  Не  зря  желания выполняются только в третий раз.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75" y="142875"/>
            <a:ext cx="8858250" cy="823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i="1" u="sng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Подводя итог, можно сделать вывод:</a:t>
            </a:r>
          </a:p>
        </p:txBody>
      </p:sp>
      <p:sp>
        <p:nvSpPr>
          <p:cNvPr id="30724" name="Прямоугольник 4"/>
          <p:cNvSpPr>
            <a:spLocks noChangeArrowheads="1"/>
          </p:cNvSpPr>
          <p:nvPr/>
        </p:nvSpPr>
        <p:spPr bwMode="auto">
          <a:xfrm>
            <a:off x="468313" y="4437063"/>
            <a:ext cx="6048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057400" lvl="4" indent="-228600" algn="ctr">
              <a:buFont typeface="Arial" charset="0"/>
              <a:buNone/>
            </a:pPr>
            <a:endParaRPr lang="ru-RU" sz="2800">
              <a:solidFill>
                <a:srgbClr val="6600CC"/>
              </a:solidFill>
              <a:latin typeface="Calibri" pitchFamily="34" charset="0"/>
            </a:endParaRPr>
          </a:p>
        </p:txBody>
      </p:sp>
      <p:pic>
        <p:nvPicPr>
          <p:cNvPr id="30725" name="Picture 11" descr="0_9617b_1ce7d182_XL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8850" y="4221163"/>
            <a:ext cx="1477963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468313" y="4508500"/>
            <a:ext cx="66246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4">
              <a:defRPr/>
            </a:pPr>
            <a:r>
              <a:rPr lang="ru-RU" sz="3200" b="1" i="1" u="sng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Числа помогают лучше понять и почувствовать  идею сказки.</a:t>
            </a:r>
            <a:r>
              <a:rPr lang="ru-RU" sz="3200" b="1" i="1" u="sng">
                <a:latin typeface="Monotype Corsiva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827088" y="1052513"/>
            <a:ext cx="7632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1476375" y="1341438"/>
            <a:ext cx="6408738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 b="1" i="1" u="sng">
                <a:solidFill>
                  <a:srgbClr val="6600CC"/>
                </a:solidFill>
                <a:latin typeface="Monotype Corsiva" pitchFamily="66" charset="0"/>
              </a:rPr>
              <a:t>Спасибо </a:t>
            </a:r>
          </a:p>
          <a:p>
            <a:pPr algn="ctr"/>
            <a:r>
              <a:rPr lang="ru-RU" sz="8800" b="1" i="1" u="sng">
                <a:solidFill>
                  <a:srgbClr val="6600CC"/>
                </a:solidFill>
                <a:latin typeface="Monotype Corsiva" pitchFamily="66" charset="0"/>
              </a:rPr>
              <a:t>за внимание!</a:t>
            </a:r>
            <a:endParaRPr lang="ru-RU" sz="8800" b="1" i="1" u="sng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4" descr="фон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313" y="0"/>
            <a:ext cx="8929687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Список использованной литературы: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>
              <a:solidFill>
                <a:srgbClr val="D6009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36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 В. Фирсов. Тайная жизнь чисел. 2004 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36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Н. Созонова. Русские народные сказки. 1997 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36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В. Аникин. Русские народные сказки. 2002 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36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Ю. Круглов. Русские народные загадки, пословицы, поговорки. 1990 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3600" b="1" i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О. Зайцева. Уроки истории русского языка в школе. 2005 г.</a:t>
            </a:r>
          </a:p>
        </p:txBody>
      </p:sp>
      <p:pic>
        <p:nvPicPr>
          <p:cNvPr id="32771" name="Picture 7" descr="81625065_petushok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5" y="4500563"/>
            <a:ext cx="169703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464</Words>
  <Application>Microsoft Office PowerPoint</Application>
  <PresentationFormat>On-screen Show (4:3)</PresentationFormat>
  <Paragraphs>81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Monotype Corsiva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Admin</cp:lastModifiedBy>
  <cp:revision>28</cp:revision>
  <dcterms:created xsi:type="dcterms:W3CDTF">2018-04-04T15:29:50Z</dcterms:created>
  <dcterms:modified xsi:type="dcterms:W3CDTF">2018-04-08T13:16:12Z</dcterms:modified>
</cp:coreProperties>
</file>