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86" r:id="rId13"/>
    <p:sldId id="272" r:id="rId14"/>
    <p:sldId id="273" r:id="rId15"/>
    <p:sldId id="287" r:id="rId16"/>
    <p:sldId id="274" r:id="rId17"/>
    <p:sldId id="289" r:id="rId18"/>
    <p:sldId id="290" r:id="rId19"/>
    <p:sldId id="291" r:id="rId20"/>
    <p:sldId id="292" r:id="rId21"/>
    <p:sldId id="295" r:id="rId22"/>
    <p:sldId id="300" r:id="rId23"/>
    <p:sldId id="301" r:id="rId24"/>
    <p:sldId id="303" r:id="rId25"/>
    <p:sldId id="294" r:id="rId26"/>
    <p:sldId id="306" r:id="rId27"/>
    <p:sldId id="308" r:id="rId28"/>
    <p:sldId id="313" r:id="rId29"/>
    <p:sldId id="280" r:id="rId30"/>
    <p:sldId id="282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8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377C167-86C8-4DA3-9E28-8C6CBA93338A}" type="datetimeFigureOut">
              <a:rPr lang="ru-RU" smtClean="0"/>
              <a:pPr/>
              <a:t>12.02.2019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ED7FD77-FFAE-4978-94DA-3F8836416B9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ЭКСПЕРИМЕНТИРОВАНИЕ, КАК ОДНА ИЗ ФОРМ ОРГАНИЗАЦИИ СОВМЕСТНОЙ ДЕЯТЕЛЬНОСТИ ВЗРОСЛОГО И РЕБЁНКА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Выполнила : Кузнецова Т.Н.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14290"/>
            <a:ext cx="82868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«Умейте открыть перед ребёнком в окружающем мире что-то одно, но открыть так, чтобы кусочек жизни заиграл перед детьми всеми красками радуги. Оставляйте всегда что-то недосказанное, чтобы ребёнку захотелось ещё и ещё раз возвратиться к тому, что он узнал.»</a:t>
            </a:r>
          </a:p>
          <a:p>
            <a:pPr algn="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Сухомлинский В.А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282" y="714356"/>
            <a:ext cx="871543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Детское экспериментирование – сложный многогранный процесс, включающий в себя и живое наблюдение, и опыты, проводимые ребёнком. В ходе его дошкольник постепенно овладевает моделью исследовательской деятельности – от постановки проблемы к выдвижению гипотезы и проверке её опытным путём. Исследовательская деятельность зарождается уже в раннем детстве, поначалу представляя просто как будто бесцельное экспериментирование с вещами, игрушками. Ребёнок начинает различать предметы по цвету, форме, назначению, осваиваются сенсорные эталоны. Проводя простую манипуляцию с предметами и наблюдая,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 познаёт окружающий мир, развивает интеллект.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2734"/>
            <a:ext cx="85011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 экспериментирования:</a:t>
            </a:r>
            <a:r>
              <a:rPr lang="ru-RU" sz="2400" b="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Развивать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познавательные способности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анализ, синтез, классификация, сравнение, обобщение);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-Знакомить с различными свойствами веществ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твёрдость, мягкость, сыпучесть и т.д.);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Знакомить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основными видами и характеристиками движения (скорость, направление);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Знакомить с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физическими явлениями (магнитное и земное притяжение, электричество, отражение и преломление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света)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-Формировать у детей элементарные географические представления.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-Развивать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эмоционально-ценностное отношение к окружающему миру.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-Формировать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стремление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 выполнению правил техники безопасности при проведении опытов и экспериментов.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57200" y="274638"/>
            <a:ext cx="8229600" cy="636907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Алгоритм подготовки эксперимента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b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1.Выбор объекта исследования.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2.Предварительная работа (экскурсии, наблюдения,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беседы) 3.Определение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типа, вида и тематики эксперимента.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4.Выбор цели, задач работы с детьми. 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5.Предварительная исследовательская работа (в мини-лаборатории или в центре науки).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6.Выбор и подготовка пособий и оборудования с учётом сезона, возраста детей, изучаемой темы. 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7.Обобщение результатов наблюдений в различных формах (дневники наблюдений, фотографии, рисунки и пр.) 8.Прогнозирование результата.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9.Закрепление последовательности действий. 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10.Закрепление правил безопасности.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689788"/>
            <a:ext cx="864399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u="sng" dirty="0" smtClean="0">
                <a:solidFill>
                  <a:schemeClr val="tx1"/>
                </a:solidFill>
              </a:rPr>
              <a:t>Структура эксперимента: </a:t>
            </a:r>
            <a:br>
              <a:rPr lang="ru-RU" sz="2800" b="0" u="sng" dirty="0" smtClean="0">
                <a:solidFill>
                  <a:schemeClr val="tx1"/>
                </a:solidFill>
              </a:rPr>
            </a:br>
            <a:r>
              <a:rPr lang="ru-RU" sz="1600" b="0" dirty="0" smtClean="0">
                <a:solidFill>
                  <a:schemeClr val="tx1"/>
                </a:solidFill>
              </a:rPr>
              <a:t/>
            </a:r>
            <a:br>
              <a:rPr lang="ru-RU" sz="1600" b="0" dirty="0" smtClean="0">
                <a:solidFill>
                  <a:schemeClr val="tx1"/>
                </a:solidFill>
              </a:rPr>
            </a:b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1.Постановка исследовательской задачи (при педагогической поддержке в раннем, младшем, среднем дошкольном возрасте, самостоятельно в старшем дошкольном возрасте). 2.Прогнозирование результата (старший дошкольный возраст). </a:t>
            </a:r>
            <a:b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3.Уточнение правил безопасности в процессе экспериментирования.</a:t>
            </a:r>
            <a:b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4.Выполнение эксперимента (под руководством воспитателя). 5.Наблюдение результатов эксперимента.</a:t>
            </a:r>
            <a:b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6.Фиксирование результатов эксперимента. </a:t>
            </a:r>
            <a:b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7.Формулировка выводов (при педагогической поддержке в раннем и младшем дошкольном возрасте, самостоятельно в среднем и старшем дошкольном возрасте.)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14290"/>
            <a:ext cx="8501122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 smtClean="0">
                <a:latin typeface="Times New Roman" pitchFamily="18" charset="0"/>
                <a:cs typeface="Times New Roman" pitchFamily="18" charset="0"/>
              </a:rPr>
              <a:t>Роль педагога в повышении активности ребенка в познавательно-исследовательской деятельности: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1. Стимулирует интерес 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2.Стимулирует исследовательское поведение ребенка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3.Обсуждает варианты поиска, прогнозирования и результата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4. Помощь в составлении алгоритма, правил, ограничений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5. Использует приемы РТВ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357166"/>
            <a:ext cx="85725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Основное оборудование в уголке экспериментирования</a:t>
            </a: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000" b="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приборы – помощники: лупы, весы, песочные часы, компас, магниты;</a:t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разнообразные сосуды из различных материалов (пластмасса, стекло, металл, керамика);</a:t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природный материал: камешки, глина, песок, ракушки, мох, шишки, перья, листья и др.;</a:t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утилизированный материал: проволока, кусочки кожи, меха, ткани, пробки и др.;</a:t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технические материалы: гайки, скрепки, болты, гвоздики и др.;</a:t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разные виды бумаги: обычная, картон, наждачная, копировальная и др.;</a:t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красители: пищевые и непищевые (гуашь, акварельные краски, и др.);</a:t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медицинские материалы: пипетки, колбы, деревянные палочки, шприцы (без игл), мерные ложки, резиновые груши и др.;</a:t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* прочие материалы: зеркала, воздушные шары, мука, соль, сахар, цветные и прозрачные стёкла и др.</a:t>
            </a:r>
            <a:b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При оборудовании уголка экспериментирования необходимо учитывать следующие требования: БЕЗОПАСНОСТЬ для жизни и здоровья детей; ДОСТАТОЧНОСТЬ; ДОСТУПНОСТЬ.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52"/>
            <a:ext cx="864399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Опыты и эксперименты проводятся разные: </a:t>
            </a:r>
            <a:endParaRPr lang="ru-RU" sz="2400" b="0" u="sng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демонстрационные</a:t>
            </a:r>
            <a:r>
              <a:rPr lang="ru-RU" sz="24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(педагог проводит опыт и демонстрирует его; а дети следят за ходом и результатами) </a:t>
            </a:r>
            <a:r>
              <a:rPr lang="ru-RU" sz="24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фронтальные 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(объекты эксперимента находятся в руках у детей) – те и другие учат детей наблюдать, анализировать, делать выводы. В уголке экспериментирования в свободное время дети самостоятельно повторяют опыты, применяя при этом полученные во время организованной образовательной деятельности знания, умения и навыки. Большую радость, удивление и даже восторг дети испытывают от своих маленьких и больших «открытий», которые вызывают у них чувство удовлетворения от проделанной работы. Поощряя детскую любознательность, направляя их активную деятельность, мы способствуем развитию у ребёнка познавательной активности, логического мышления, связной речи.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357166"/>
            <a:ext cx="821537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Особенности организации работы с воспитанниками по экспериментированию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Документы\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928669"/>
            <a:ext cx="8715436" cy="57686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 из снега получить воду, а потом превратить её в лёд???</a:t>
            </a:r>
            <a:endParaRPr lang="ru-RU" dirty="0"/>
          </a:p>
        </p:txBody>
      </p:sp>
      <p:pic>
        <p:nvPicPr>
          <p:cNvPr id="5" name="Picture 2" descr="E:\Документы\снег_из_памперс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2648" y="1928802"/>
            <a:ext cx="4393152" cy="4500594"/>
          </a:xfrm>
          <a:prstGeom prst="rect">
            <a:avLst/>
          </a:prstGeom>
          <a:noFill/>
        </p:spPr>
      </p:pic>
      <p:pic>
        <p:nvPicPr>
          <p:cNvPr id="9217" name="Picture 1" descr="E:\Документы\bowl-of-water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28802"/>
            <a:ext cx="4038600" cy="44291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Документы\podelki_win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4953000" cy="3333750"/>
          </a:xfrm>
          <a:prstGeom prst="rect">
            <a:avLst/>
          </a:prstGeom>
          <a:noFill/>
        </p:spPr>
      </p:pic>
      <p:pic>
        <p:nvPicPr>
          <p:cNvPr id="3" name="Picture 3" descr="E:\Документы\razvitiie-poznavatiel-noi-aktivnosti-u-dietiei-d-1_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143248"/>
            <a:ext cx="4714876" cy="352829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57158" y="4143380"/>
            <a:ext cx="35789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Цветные </a:t>
            </a:r>
          </a:p>
          <a:p>
            <a:r>
              <a:rPr lang="ru-RU" sz="3200" dirty="0" smtClean="0"/>
              <a:t>игрушки-льдинки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E:\Документы\0577d67182e7ab5023cc56402d8737e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889500" cy="3670300"/>
          </a:xfrm>
          <a:prstGeom prst="rect">
            <a:avLst/>
          </a:prstGeom>
          <a:noFill/>
        </p:spPr>
      </p:pic>
      <p:pic>
        <p:nvPicPr>
          <p:cNvPr id="3" name="Picture 3" descr="E:\Документы\i_0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571876"/>
            <a:ext cx="6940550" cy="3175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0628" y="928670"/>
            <a:ext cx="3857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Цветные предметы </a:t>
            </a:r>
            <a:r>
              <a:rPr lang="ru-RU" sz="2400" dirty="0" smtClean="0"/>
              <a:t>изо </a:t>
            </a:r>
            <a:r>
              <a:rPr lang="ru-RU" sz="2400" dirty="0" smtClean="0"/>
              <a:t>льда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143504" y="3214686"/>
            <a:ext cx="327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Рисуем цветными льдинками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4291"/>
            <a:ext cx="2212848" cy="100013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Окрашивание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Picture 3" descr="E:\Документы\Изображения\фото экспериментов\IMG_20180112_16562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0897" t="33406" r="8035" b="-7087"/>
          <a:stretch>
            <a:fillRect/>
          </a:stretch>
        </p:blipFill>
        <p:spPr bwMode="auto">
          <a:xfrm>
            <a:off x="3643306" y="857232"/>
            <a:ext cx="4250652" cy="2897073"/>
          </a:xfrm>
          <a:prstGeom prst="rect">
            <a:avLst/>
          </a:prstGeom>
          <a:noFill/>
        </p:spPr>
      </p:pic>
      <p:pic>
        <p:nvPicPr>
          <p:cNvPr id="10" name="Picture 2" descr="E:\Документы\Изображения\фото экспериментов\IMG_20180112_173014.jpg"/>
          <p:cNvPicPr>
            <a:picLocks noChangeAspect="1" noChangeArrowheads="1"/>
          </p:cNvPicPr>
          <p:nvPr/>
        </p:nvPicPr>
        <p:blipFill>
          <a:blip r:embed="rId3" cstate="print"/>
          <a:srcRect l="2649" t="3175"/>
          <a:stretch>
            <a:fillRect/>
          </a:stretch>
        </p:blipFill>
        <p:spPr bwMode="auto">
          <a:xfrm>
            <a:off x="571472" y="1357298"/>
            <a:ext cx="2625347" cy="43576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43636" y="642918"/>
            <a:ext cx="2723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Эксперимент «РАДУГА»</a:t>
            </a:r>
            <a:endParaRPr lang="ru-RU" dirty="0"/>
          </a:p>
        </p:txBody>
      </p:sp>
      <p:pic>
        <p:nvPicPr>
          <p:cNvPr id="5" name="Picture 4" descr="E:\Документы\Изображения\фото экспериментов\IMG_20180112_164702.jpg"/>
          <p:cNvPicPr>
            <a:picLocks noChangeAspect="1" noChangeArrowheads="1"/>
          </p:cNvPicPr>
          <p:nvPr/>
        </p:nvPicPr>
        <p:blipFill>
          <a:blip r:embed="rId2" cstate="print"/>
          <a:srcRect l="5931" r="5931"/>
          <a:stretch>
            <a:fillRect/>
          </a:stretch>
        </p:blipFill>
        <p:spPr bwMode="auto">
          <a:xfrm>
            <a:off x="214282" y="928670"/>
            <a:ext cx="4617720" cy="3931920"/>
          </a:xfrm>
          <a:prstGeom prst="rect">
            <a:avLst/>
          </a:prstGeom>
          <a:noFill/>
        </p:spPr>
      </p:pic>
      <p:pic>
        <p:nvPicPr>
          <p:cNvPr id="6" name="Picture 3" descr="E:\Документы\Изображения\фото экспериментов\IMG_20180112_1701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071546"/>
            <a:ext cx="4071948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Документы\Изображения\фото экспериментов\IMG_20180112_154914.jpg"/>
          <p:cNvPicPr>
            <a:picLocks noChangeAspect="1" noChangeArrowheads="1"/>
          </p:cNvPicPr>
          <p:nvPr/>
        </p:nvPicPr>
        <p:blipFill>
          <a:blip r:embed="rId2" cstate="print"/>
          <a:srcRect t="40625"/>
          <a:stretch>
            <a:fillRect/>
          </a:stretch>
        </p:blipFill>
        <p:spPr bwMode="auto">
          <a:xfrm>
            <a:off x="142844" y="2000240"/>
            <a:ext cx="3429024" cy="2714620"/>
          </a:xfrm>
          <a:prstGeom prst="rect">
            <a:avLst/>
          </a:prstGeom>
          <a:noFill/>
        </p:spPr>
      </p:pic>
      <p:pic>
        <p:nvPicPr>
          <p:cNvPr id="2051" name="Picture 3" descr="E:\Документы\Изображения\фото экспериментов\IMG_20180112_1551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785794"/>
            <a:ext cx="4446998" cy="5929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Документы\Изображения\фото экспериментов\IMG_20180112_1619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5"/>
            <a:ext cx="4000528" cy="5334037"/>
          </a:xfrm>
          <a:prstGeom prst="rect">
            <a:avLst/>
          </a:prstGeom>
          <a:noFill/>
        </p:spPr>
      </p:pic>
      <p:pic>
        <p:nvPicPr>
          <p:cNvPr id="3075" name="Picture 3" descr="E:\Документы\Изображения\фото экспериментов\IMG_20180112_162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714356"/>
            <a:ext cx="3589742" cy="478632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00166" y="6286520"/>
            <a:ext cx="6530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Радуга из молока, красок, мыльного раствора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Документы\Изображения\фото экспериментов\IMG_20180112_1620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125545" cy="5500726"/>
          </a:xfrm>
          <a:prstGeom prst="rect">
            <a:avLst/>
          </a:prstGeom>
          <a:noFill/>
        </p:spPr>
      </p:pic>
      <p:pic>
        <p:nvPicPr>
          <p:cNvPr id="4099" name="Picture 3" descr="E:\Документы\Изображения\фото экспериментов\IMG_20180112_1621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4172" y="1142984"/>
            <a:ext cx="4125527" cy="5500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Документы\Изображения\фото экспериментов\IMG_20180112_1635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4929222" cy="4179099"/>
          </a:xfrm>
          <a:prstGeom prst="rect">
            <a:avLst/>
          </a:prstGeom>
          <a:noFill/>
        </p:spPr>
      </p:pic>
      <p:pic>
        <p:nvPicPr>
          <p:cNvPr id="6147" name="Picture 3" descr="E:\Документы\Изображения\фото экспериментов\IMG_20180112_1637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357298"/>
            <a:ext cx="4000510" cy="5334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Как научить яйцо плавать?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 descr="IMG_20180112_15340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4858" t="56702" r="5942"/>
          <a:stretch>
            <a:fillRect/>
          </a:stretch>
        </p:blipFill>
        <p:spPr>
          <a:xfrm>
            <a:off x="2928926" y="500042"/>
            <a:ext cx="4674521" cy="1702437"/>
          </a:xfrm>
        </p:spPr>
      </p:pic>
      <p:pic>
        <p:nvPicPr>
          <p:cNvPr id="5" name="Picture 2" descr="E:\Документы\Изображения\фото экспериментов\IMG_20180112_153541.jpg"/>
          <p:cNvPicPr>
            <a:picLocks noChangeAspect="1" noChangeArrowheads="1"/>
          </p:cNvPicPr>
          <p:nvPr/>
        </p:nvPicPr>
        <p:blipFill>
          <a:blip r:embed="rId3" cstate="print"/>
          <a:srcRect t="47297" r="2703"/>
          <a:stretch>
            <a:fillRect/>
          </a:stretch>
        </p:blipFill>
        <p:spPr bwMode="auto">
          <a:xfrm>
            <a:off x="214282" y="2714620"/>
            <a:ext cx="3857652" cy="2786082"/>
          </a:xfrm>
          <a:prstGeom prst="rect">
            <a:avLst/>
          </a:prstGeom>
          <a:noFill/>
        </p:spPr>
      </p:pic>
      <p:pic>
        <p:nvPicPr>
          <p:cNvPr id="7" name="Picture 3" descr="E:\Документы\Изображения\фото экспериментов\IMG_20180112_153941.jpg"/>
          <p:cNvPicPr>
            <a:picLocks noChangeAspect="1" noChangeArrowheads="1"/>
          </p:cNvPicPr>
          <p:nvPr/>
        </p:nvPicPr>
        <p:blipFill>
          <a:blip r:embed="rId4" cstate="print"/>
          <a:srcRect l="1667" t="46250"/>
          <a:stretch>
            <a:fillRect/>
          </a:stretch>
        </p:blipFill>
        <p:spPr bwMode="auto">
          <a:xfrm>
            <a:off x="4429124" y="2643182"/>
            <a:ext cx="4214824" cy="30718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Лопнет или нет?(использую иглу и шпажку)</a:t>
            </a:r>
            <a:endParaRPr lang="ru-RU" dirty="0"/>
          </a:p>
        </p:txBody>
      </p:sp>
      <p:pic>
        <p:nvPicPr>
          <p:cNvPr id="56322" name="Picture 2" descr="E:\Документы\Изображения\фото экспериментов\IMG_20180110_17302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792" y="1920875"/>
            <a:ext cx="3325416" cy="4433888"/>
          </a:xfrm>
          <a:prstGeom prst="rect">
            <a:avLst/>
          </a:prstGeom>
          <a:noFill/>
        </p:spPr>
      </p:pic>
      <p:pic>
        <p:nvPicPr>
          <p:cNvPr id="56323" name="Picture 3" descr="E:\Документы\Изображения\фото экспериментов\IMG_20180110_17304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792" y="1920875"/>
            <a:ext cx="3325416" cy="44338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E:\Документы\Изображения\фото экспериментов\IMG_20180112_1709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1071547"/>
            <a:ext cx="4339841" cy="5786454"/>
          </a:xfrm>
          <a:prstGeom prst="rect">
            <a:avLst/>
          </a:prstGeom>
          <a:noFill/>
        </p:spPr>
      </p:pic>
      <p:pic>
        <p:nvPicPr>
          <p:cNvPr id="57347" name="Picture 3" descr="E:\Документы\Изображения\фото экспериментов\IMG_20180112_1710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14" y="0"/>
            <a:ext cx="4143386" cy="55245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E:\Документы\Изображения\фото экспериментов\IMG_20180111_1207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23897"/>
            <a:ext cx="4214842" cy="5619789"/>
          </a:xfrm>
          <a:prstGeom prst="rect">
            <a:avLst/>
          </a:prstGeom>
          <a:noFill/>
        </p:spPr>
      </p:pic>
      <p:pic>
        <p:nvPicPr>
          <p:cNvPr id="58371" name="Picture 3" descr="E:\Документы\Изображения\фото экспериментов\IMG_20180111_1208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42851"/>
            <a:ext cx="4268403" cy="5691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Мыльный пузырь на морозе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fb.ru/misc/i/gallery/11090/6590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3559" r="3559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E:\Документы\Изображения\фото экспериментов\IMG_20180112_154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1456"/>
            <a:ext cx="3375396" cy="4500527"/>
          </a:xfrm>
          <a:prstGeom prst="rect">
            <a:avLst/>
          </a:prstGeom>
          <a:noFill/>
        </p:spPr>
      </p:pic>
      <p:pic>
        <p:nvPicPr>
          <p:cNvPr id="61443" name="Picture 3" descr="E:\Документы\Изображения\фото экспериментов\IMG_20180112_1546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36" y="0"/>
            <a:ext cx="3804056" cy="5072074"/>
          </a:xfrm>
          <a:prstGeom prst="rect">
            <a:avLst/>
          </a:prstGeom>
          <a:noFill/>
        </p:spPr>
      </p:pic>
      <p:pic>
        <p:nvPicPr>
          <p:cNvPr id="61444" name="Picture 4" descr="E:\Документы\Изображения\фото экспериментов\IMG_20180112_1545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2047865"/>
            <a:ext cx="3607601" cy="4524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E:\Документы\Изображения\фото экспериментов\IMG_20180112_1558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642918"/>
            <a:ext cx="4572014" cy="6096019"/>
          </a:xfrm>
          <a:prstGeom prst="rect">
            <a:avLst/>
          </a:prstGeom>
          <a:noFill/>
        </p:spPr>
      </p:pic>
      <p:pic>
        <p:nvPicPr>
          <p:cNvPr id="63491" name="Picture 3" descr="E:\Документы\Изображения\фото экспериментов\IMG_20180112_1558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214290"/>
            <a:ext cx="4214824" cy="56197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E:\Документы\Изображения\фото экспериментов\IMG_20180112_1727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4143404" cy="5524538"/>
          </a:xfrm>
          <a:prstGeom prst="rect">
            <a:avLst/>
          </a:prstGeom>
          <a:noFill/>
        </p:spPr>
      </p:pic>
      <p:pic>
        <p:nvPicPr>
          <p:cNvPr id="67587" name="Picture 3" descr="E:\Документы\Изображения\фото экспериментов\IMG_20180112_1724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238236"/>
            <a:ext cx="4071948" cy="5429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864399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слышу – забываю. Что я вижу – я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помню.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я делаю – я понимаю. </a:t>
            </a: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400" b="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Конфуций </a:t>
            </a:r>
            <a:endParaRPr lang="ru-RU" sz="2400" b="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Ребёнок – дошкольник активно стремиться узнать об окружающем его мире как можно больше. У детей возникает интерес, когда они сами могут обнаружить новые свойства предметов, их сходство и различия. Усваивается всё прочно и надолго, когда ребёнок слышит, видит и делает сам. Для развития ребёнка решающее значение имеет не изобилие знаний, а тип их усвоения, определяющийся видом деятельности, в которой знания приобретались.</a:t>
            </a:r>
            <a:b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1"/>
            <a:ext cx="864399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Взаимодействие с родителями:</a:t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Рубрика «Маленький исследователь»  в родительском уголке</a:t>
            </a:r>
            <a:b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Открытые занятия</a:t>
            </a:r>
            <a:b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-Практические занятия  с родителями</a:t>
            </a:r>
            <a:b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-Индивидуальные консультации</a:t>
            </a:r>
            <a:b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-Информационные папки и буклеты </a:t>
            </a:r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«Эксперименты  в  домашних условиях»</a:t>
            </a:r>
            <a:b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Фотовыставка </a:t>
            </a:r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«Мастерская </a:t>
            </a:r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изобретений</a:t>
            </a:r>
            <a:r>
              <a:rPr lang="ru-RU" sz="36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136</TotalTime>
  <Words>497</Words>
  <Application>Microsoft Office PowerPoint</Application>
  <PresentationFormat>Экран (4:3)</PresentationFormat>
  <Paragraphs>44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Поток</vt:lpstr>
      <vt:lpstr>ЭКСПЕРИМЕНТИРОВАНИЕ, КАК ОДНА ИЗ ФОРМ ОРГАНИЗАЦИИ СОВМЕСТНОЙ ДЕЯТЕЛЬНОСТИ ВЗРОСЛОГО И РЕБЁНКА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Как из снега получить воду, а потом превратить её в лёд???</vt:lpstr>
      <vt:lpstr>Слайд 13</vt:lpstr>
      <vt:lpstr>Слайд 14</vt:lpstr>
      <vt:lpstr>Окрашивание</vt:lpstr>
      <vt:lpstr>Слайд 16</vt:lpstr>
      <vt:lpstr>Слайд 17</vt:lpstr>
      <vt:lpstr>Слайд 18</vt:lpstr>
      <vt:lpstr>Слайд 19</vt:lpstr>
      <vt:lpstr>Слайд 20</vt:lpstr>
      <vt:lpstr>Как научить яйцо плавать?</vt:lpstr>
      <vt:lpstr>Лопнет или нет?(использую иглу и шпажку)</vt:lpstr>
      <vt:lpstr>Слайд 23</vt:lpstr>
      <vt:lpstr>Слайд 24</vt:lpstr>
      <vt:lpstr>Мыльный пузырь на морозе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Выполнила : Кузнецова Т.Н.</dc:title>
  <dc:creator>Пользователь</dc:creator>
  <cp:lastModifiedBy>4123</cp:lastModifiedBy>
  <cp:revision>16</cp:revision>
  <dcterms:created xsi:type="dcterms:W3CDTF">2018-01-13T14:15:45Z</dcterms:created>
  <dcterms:modified xsi:type="dcterms:W3CDTF">2019-02-12T09:10:29Z</dcterms:modified>
</cp:coreProperties>
</file>