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75" r:id="rId2"/>
    <p:sldId id="276" r:id="rId3"/>
    <p:sldId id="292" r:id="rId4"/>
    <p:sldId id="277" r:id="rId5"/>
    <p:sldId id="294" r:id="rId6"/>
    <p:sldId id="278" r:id="rId7"/>
    <p:sldId id="280" r:id="rId8"/>
    <p:sldId id="281" r:id="rId9"/>
    <p:sldId id="274" r:id="rId10"/>
    <p:sldId id="283" r:id="rId11"/>
    <p:sldId id="284" r:id="rId12"/>
    <p:sldId id="285" r:id="rId13"/>
    <p:sldId id="293" r:id="rId14"/>
    <p:sldId id="286" r:id="rId15"/>
    <p:sldId id="287" r:id="rId16"/>
    <p:sldId id="282" r:id="rId17"/>
    <p:sldId id="290" r:id="rId18"/>
    <p:sldId id="295" r:id="rId19"/>
    <p:sldId id="291" r:id="rId20"/>
  </p:sldIdLst>
  <p:sldSz cx="12192000" cy="6858000"/>
  <p:notesSz cx="7102475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3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/>
            </a:lvl1pPr>
          </a:lstStyle>
          <a:p>
            <a:fld id="{E4B20ACA-7849-4E2C-8A39-61D61C0F40E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/>
            </a:lvl1pPr>
          </a:lstStyle>
          <a:p>
            <a:fld id="{DF523F60-A570-470E-A32B-DA445CB6F5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34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68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16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887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74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126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19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432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13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483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05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05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14B04-AE5E-4C51-B3CD-F18359C3702A}" type="datetimeFigureOut">
              <a:rPr lang="ru-RU" smtClean="0"/>
              <a:t>20.08.2019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99EB8-7D8E-4276-B2D0-B464683F8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80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orldskills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let-help.worldskills.ru/test" TargetMode="External"/><Relationship Id="rId4" Type="http://schemas.openxmlformats.org/officeDocument/2006/relationships/hyperlink" Target="https://bilet.worldskills.ru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amara.biletvbudushee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321821" y="2034540"/>
            <a:ext cx="11636630" cy="460376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Проект по ранней профессиональной ориентации учащихся 6 – 11-х классов общеобразовательных организаций</a:t>
            </a:r>
            <a:b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</a:rPr>
              <a:t>«Билет в будущее»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03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Основание для реализации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21820" y="1897381"/>
            <a:ext cx="11636631" cy="4752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3600" i="1" dirty="0" smtClean="0"/>
              <a:t>Перечень поручений Президента Российской Федерации по итогам встречи с участниками всероссийского форума «Наставник» от 23.02.2018 № Пр-328;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sz="1400" i="1" dirty="0" smtClean="0"/>
          </a:p>
          <a:p>
            <a:pPr algn="just">
              <a:lnSpc>
                <a:spcPct val="100000"/>
              </a:lnSpc>
            </a:pPr>
            <a:r>
              <a:rPr lang="ru-RU" sz="3600" i="1" dirty="0" smtClean="0"/>
              <a:t>Паспорт федерального проекта «Успех каждого ребенка», утвержден  протоколом заседания проектного комитета по национальному проекту «Образование» от 07.12.2018 № 3.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305887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97202" y="1897381"/>
            <a:ext cx="11861249" cy="4752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ru-RU" sz="3600" dirty="0" smtClean="0"/>
              <a:t>Оператор проекта </a:t>
            </a:r>
            <a:r>
              <a:rPr lang="ru-RU" sz="3600" i="1" dirty="0" smtClean="0"/>
              <a:t>– Союз «Агентство развития профессиональных сообществ и рабочих кадров «Молодые профессионалы (</a:t>
            </a:r>
            <a:r>
              <a:rPr lang="ru-RU" sz="3600" i="1" dirty="0" err="1" smtClean="0"/>
              <a:t>Ворлдскиллс</a:t>
            </a:r>
            <a:r>
              <a:rPr lang="ru-RU" sz="3600" i="1" dirty="0" smtClean="0"/>
              <a:t> Россия)»: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600" i="1" dirty="0" smtClean="0">
                <a:hlinkClick r:id="rId3"/>
              </a:rPr>
              <a:t>https://worldskills.ru/</a:t>
            </a:r>
            <a:endParaRPr lang="ru-RU" sz="3600" i="1" dirty="0" smtClean="0"/>
          </a:p>
          <a:p>
            <a:pPr marL="0" indent="0" algn="just">
              <a:lnSpc>
                <a:spcPct val="100000"/>
              </a:lnSpc>
              <a:buNone/>
            </a:pPr>
            <a:endParaRPr lang="ru-RU" sz="3600" dirty="0" smtClean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3600" dirty="0" smtClean="0"/>
              <a:t>Платформа </a:t>
            </a:r>
            <a:r>
              <a:rPr lang="ru-RU" sz="3600" dirty="0"/>
              <a:t>проекта</a:t>
            </a:r>
            <a:r>
              <a:rPr lang="ru-RU" sz="3600" i="1" dirty="0"/>
              <a:t>: </a:t>
            </a:r>
            <a:r>
              <a:rPr lang="en-US" sz="3600" i="1" dirty="0" smtClean="0">
                <a:hlinkClick r:id="rId4"/>
              </a:rPr>
              <a:t>https://bilet.worldskills.ru/</a:t>
            </a:r>
            <a:endParaRPr lang="ru-RU" sz="3600" i="1" dirty="0" smtClean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3600" dirty="0" smtClean="0"/>
              <a:t>Справка:</a:t>
            </a:r>
            <a:r>
              <a:rPr lang="ru-RU" sz="3600" i="1" dirty="0" smtClean="0"/>
              <a:t> </a:t>
            </a:r>
            <a:r>
              <a:rPr lang="en-US" sz="3600" i="1" dirty="0" smtClean="0">
                <a:hlinkClick r:id="rId5"/>
              </a:rPr>
              <a:t>http://bilet-help.worldskills.ru/</a:t>
            </a:r>
            <a:r>
              <a:rPr lang="ru-RU" sz="3600" i="1" dirty="0" smtClean="0"/>
              <a:t>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170842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Цели и основные задачи проекта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97202" y="1657350"/>
            <a:ext cx="11997595" cy="508635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b="1" dirty="0" smtClean="0"/>
              <a:t>систематизация существующих практик профориентации с применением массовых цифровых инструментов, накоплением цифрового портфолио школьника и построением индивидуальных рекомендаций по выбору профессионального пути (рекомендаций по построению индивидуального учебного плана в соответствии с выбранными компетенциями и профессиональными областями)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ru-RU" b="1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b="1" dirty="0" smtClean="0"/>
              <a:t>формирование осознанности и способности выбора профессиональной траектории школьником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учет региональной специфики и особенностей региональной экономики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учет ключевых направлений развития профессий, появления перспективных, в том числе цифровых профессий и компетенций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926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Цели и основные задачи проекта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964" y="1851660"/>
            <a:ext cx="7418070" cy="46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2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Ключевые результаты 2018 года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6" name="Google Shape;95;p17"/>
          <p:cNvSpPr txBox="1">
            <a:spLocks noGrp="1"/>
          </p:cNvSpPr>
          <p:nvPr>
            <p:ph idx="1"/>
          </p:nvPr>
        </p:nvSpPr>
        <p:spPr>
          <a:xfrm>
            <a:off x="97202" y="1711325"/>
            <a:ext cx="4613910" cy="5066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Trebuchet MS"/>
                <a:ea typeface="Trebuchet MS"/>
                <a:cs typeface="Trebuchet MS"/>
                <a:sym typeface="Trebuchet MS"/>
              </a:rPr>
              <a:t>Выделено три типа участников по степени осознанности профессионального выбора:</a:t>
            </a:r>
            <a:endParaRPr sz="24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Char char="●"/>
            </a:pPr>
            <a:r>
              <a:rPr lang="ru" sz="2000" b="1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неосознанная некомпетентность</a:t>
            </a: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(высокая самооценка и низкая готовность к выбору) - более 70%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Char char="●"/>
            </a:pPr>
            <a:r>
              <a:rPr lang="ru" sz="2000" b="1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осознанная некомпетентность</a:t>
            </a:r>
            <a:br>
              <a:rPr lang="ru" sz="2000" b="1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(готов к выбору) - около 10% 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400"/>
              <a:buFont typeface="Trebuchet MS"/>
              <a:buChar char="●"/>
            </a:pPr>
            <a:r>
              <a:rPr lang="ru" sz="2000" b="1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осознанная компетентность</a:t>
            </a:r>
            <a:br>
              <a:rPr lang="ru" sz="2000" b="1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(движется к результату) - малая </a:t>
            </a:r>
            <a:r>
              <a:rPr lang="ru" sz="2000" dirty="0" smtClean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часть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" name="Google Shape;97;p17"/>
          <p:cNvSpPr txBox="1"/>
          <p:nvPr/>
        </p:nvSpPr>
        <p:spPr>
          <a:xfrm>
            <a:off x="6347141" y="1711324"/>
            <a:ext cx="5747656" cy="506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Trebuchet MS"/>
                <a:ea typeface="Trebuchet MS"/>
                <a:cs typeface="Trebuchet MS"/>
                <a:sym typeface="Trebuchet MS"/>
              </a:rPr>
              <a:t>При этом в школе уже активно применяются различные форматы профориентации:</a:t>
            </a:r>
            <a:endParaRPr sz="24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l" rtl="0">
              <a:lnSpc>
                <a:spcPct val="110000"/>
              </a:lnSpc>
              <a:spcAft>
                <a:spcPts val="600"/>
              </a:spcAft>
              <a:buClr>
                <a:srgbClr val="0B5394"/>
              </a:buClr>
              <a:buSzPts val="1200"/>
              <a:buFont typeface="Trebuchet MS"/>
              <a:buChar char="●"/>
            </a:pPr>
            <a:r>
              <a:rPr lang="ru" sz="2000" dirty="0" smtClean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профориентационные </a:t>
            </a: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тестирования: 47% в 8-9 классе и 63% в 10-11 классах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l" rtl="0">
              <a:lnSpc>
                <a:spcPct val="110000"/>
              </a:lnSpc>
              <a:spcAft>
                <a:spcPts val="600"/>
              </a:spcAft>
              <a:buClr>
                <a:srgbClr val="0B5394"/>
              </a:buClr>
              <a:buSzPts val="1200"/>
              <a:buFont typeface="Trebuchet MS"/>
              <a:buChar char="●"/>
            </a:pPr>
            <a:r>
              <a:rPr lang="ru" sz="2000" dirty="0" smtClean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встречи </a:t>
            </a: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с представителями вузов и колледжей: 21% в 8-9 классе и 45% в 10-11 классах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l" rtl="0">
              <a:lnSpc>
                <a:spcPct val="110000"/>
              </a:lnSpc>
              <a:spcAft>
                <a:spcPts val="600"/>
              </a:spcAft>
              <a:buClr>
                <a:srgbClr val="0B5394"/>
              </a:buClr>
              <a:buSzPts val="1200"/>
              <a:buFont typeface="Trebuchet MS"/>
              <a:buChar char="●"/>
            </a:pP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классные часы по профориентации: 36% в 8-9 классе и 45% в 10-11 классе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l" rtl="0">
              <a:lnSpc>
                <a:spcPct val="110000"/>
              </a:lnSpc>
              <a:spcAft>
                <a:spcPts val="600"/>
              </a:spcAft>
              <a:buNone/>
            </a:pPr>
            <a:r>
              <a:rPr lang="ru" sz="2000" b="1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Самые значимые показатели среды:</a:t>
            </a:r>
            <a:endParaRPr sz="2000" b="1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l" rtl="0">
              <a:lnSpc>
                <a:spcPct val="110000"/>
              </a:lnSpc>
              <a:spcAft>
                <a:spcPts val="600"/>
              </a:spcAft>
              <a:buClr>
                <a:srgbClr val="0B5394"/>
              </a:buClr>
              <a:buSzPts val="1200"/>
              <a:buFont typeface="Trebuchet MS"/>
              <a:buAutoNum type="arabicPeriod"/>
            </a:pPr>
            <a:r>
              <a:rPr lang="ru" sz="2000" dirty="0" smtClean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Отсутствие </a:t>
            </a: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интернета (90% НН)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l" rtl="0">
              <a:lnSpc>
                <a:spcPct val="110000"/>
              </a:lnSpc>
              <a:spcAft>
                <a:spcPts val="600"/>
              </a:spcAft>
              <a:buClr>
                <a:srgbClr val="0B5394"/>
              </a:buClr>
              <a:buSzPts val="1200"/>
              <a:buFont typeface="Trebuchet MS"/>
              <a:buAutoNum type="arabicPeriod"/>
            </a:pPr>
            <a:r>
              <a:rPr lang="ru" sz="2000" dirty="0" smtClean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 Встречи </a:t>
            </a:r>
            <a:r>
              <a:rPr lang="ru" sz="2000" dirty="0">
                <a:solidFill>
                  <a:schemeClr val="accent5">
                    <a:lumMod val="75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с носителями профессий (+30% ОН)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669280" y="1711325"/>
            <a:ext cx="34290" cy="5066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17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Целевая аудитория проекта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97202" y="1825626"/>
            <a:ext cx="11997595" cy="4812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ru-RU" sz="4400" dirty="0" smtClean="0"/>
          </a:p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4400" dirty="0" smtClean="0"/>
              <a:t>Участники проекта – учащиеся 6-11 классов общеобразовательных организаций, </a:t>
            </a:r>
          </a:p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4400" dirty="0" smtClean="0"/>
              <a:t>включая детей с ограниченными возможностями здоровья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34632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69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Ключевые элементы проекта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202" y="1634490"/>
            <a:ext cx="11995738" cy="491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Регистрация участников на платформе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202" y="2256609"/>
            <a:ext cx="11995737" cy="42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Онлайн-тестирование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202" y="2692942"/>
            <a:ext cx="3683769" cy="1117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определение уровня и структуры профессиональной готовности школьников</a:t>
            </a:r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05590" y="2678430"/>
            <a:ext cx="3904697" cy="113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оценка когнитивных компетенций и диагностика структуры их интересов</a:t>
            </a:r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52632" y="2678430"/>
            <a:ext cx="3940307" cy="113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 smtClean="0">
                <a:solidFill>
                  <a:schemeClr val="tx1"/>
                </a:solidFill>
              </a:rPr>
              <a:t>определение уровня осведомленности в различных направлениях профессиональной деятельности</a:t>
            </a:r>
            <a:endParaRPr lang="ru-RU" sz="19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202" y="3933371"/>
            <a:ext cx="12013462" cy="4499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Практические мероприятия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7202" y="4383314"/>
            <a:ext cx="3683769" cy="769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Ознакомительного формата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05590" y="4383313"/>
            <a:ext cx="3904697" cy="769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Вовлеченного формата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52632" y="4383312"/>
            <a:ext cx="3958032" cy="7692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Углубленного формата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3069" y="5304970"/>
            <a:ext cx="12013462" cy="856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/>
              <a:t>Рекомендация по построению индивидуального учебного плана в соответствии с выбранными профессиональными компетенциями (профессиональными областями деятельности) </a:t>
            </a:r>
            <a:endParaRPr lang="ru-RU" sz="2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13069" y="6284686"/>
            <a:ext cx="12013462" cy="515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Повторная диагностика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9144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Ключевые роли проекта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321821" y="2034540"/>
            <a:ext cx="11636630" cy="4603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2" y="1686152"/>
            <a:ext cx="11997595" cy="51588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0778" y="6531125"/>
            <a:ext cx="28575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1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Взаимодействие, функции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4" y="1554480"/>
            <a:ext cx="12170736" cy="53035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115" y="6290129"/>
            <a:ext cx="271463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11429"/>
            <a:ext cx="12094798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Педагог-навигатор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2" y="1662791"/>
            <a:ext cx="7072855" cy="5013779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8142514" y="2787701"/>
            <a:ext cx="3846286" cy="28370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1. Стимулирование </a:t>
            </a:r>
          </a:p>
          <a:p>
            <a:pPr marL="4635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педагогов-навигаторов</a:t>
            </a:r>
          </a:p>
          <a:p>
            <a:pPr marL="4635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4635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2. Обучение </a:t>
            </a:r>
          </a:p>
          <a:p>
            <a:pPr marL="4635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педагогов-навигаторов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18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-1"/>
            <a:ext cx="12094798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Форматы мероприятий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8102" t="35953" r="8735" b="6690"/>
          <a:stretch/>
        </p:blipFill>
        <p:spPr>
          <a:xfrm>
            <a:off x="1248227" y="2598057"/>
            <a:ext cx="9741721" cy="39478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67721" y="2735767"/>
            <a:ext cx="238034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b="1" dirty="0" smtClean="0"/>
              <a:t>Для всех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1-2 часа</a:t>
            </a:r>
          </a:p>
          <a:p>
            <a:pPr>
              <a:lnSpc>
                <a:spcPct val="90000"/>
              </a:lnSpc>
            </a:pPr>
            <a:r>
              <a:rPr lang="ru-RU" b="1" dirty="0" smtClean="0"/>
              <a:t>До 30 чел. в группе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640116" y="5669758"/>
            <a:ext cx="6662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1-2 часа</a:t>
            </a:r>
          </a:p>
          <a:p>
            <a:r>
              <a:rPr lang="ru-RU" b="1" dirty="0" smtClean="0"/>
              <a:t>До 8 чел. в группе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0116" y="2906125"/>
            <a:ext cx="245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 мероприятие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40116" y="3657725"/>
            <a:ext cx="245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 мероприятия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431436" y="4767219"/>
            <a:ext cx="2303175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3-4 часа</a:t>
            </a:r>
          </a:p>
          <a:p>
            <a:pPr>
              <a:lnSpc>
                <a:spcPct val="80000"/>
              </a:lnSpc>
            </a:pPr>
            <a:r>
              <a:rPr lang="ru-RU" b="1" dirty="0" smtClean="0"/>
              <a:t>До 4 чел в группе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431436" y="3652242"/>
            <a:ext cx="245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 мероприятия</a:t>
            </a:r>
            <a:endParaRPr lang="ru-RU" b="1" dirty="0"/>
          </a:p>
        </p:txBody>
      </p:sp>
      <p:sp>
        <p:nvSpPr>
          <p:cNvPr id="16" name="Google Shape;63;p14">
            <a:extLst>
              <a:ext uri="{FF2B5EF4-FFF2-40B4-BE49-F238E27FC236}">
                <a16:creationId xmlns:a16="http://schemas.microsoft.com/office/drawing/2014/main" xmlns="" id="{4799A503-8B26-411F-A869-BF3FCD766D27}"/>
              </a:ext>
            </a:extLst>
          </p:cNvPr>
          <p:cNvSpPr txBox="1"/>
          <p:nvPr/>
        </p:nvSpPr>
        <p:spPr>
          <a:xfrm>
            <a:off x="1444591" y="1777702"/>
            <a:ext cx="2383302" cy="73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algn="ctr">
              <a:buClr>
                <a:srgbClr val="0B5394"/>
              </a:buClr>
              <a:buSzPts val="1400"/>
            </a:pPr>
            <a:r>
              <a:rPr lang="ru-RU" b="1" dirty="0">
                <a:solidFill>
                  <a:srgbClr val="002060"/>
                </a:solidFill>
                <a:latin typeface="Trebuchet MS"/>
                <a:sym typeface="Trebuchet MS"/>
              </a:rPr>
              <a:t>Неосознанная </a:t>
            </a:r>
          </a:p>
          <a:p>
            <a:pPr marL="139700" algn="ctr">
              <a:buClr>
                <a:srgbClr val="0B5394"/>
              </a:buClr>
              <a:buSzPts val="1400"/>
            </a:pPr>
            <a:r>
              <a:rPr lang="ru-RU" b="1" dirty="0">
                <a:solidFill>
                  <a:srgbClr val="002060"/>
                </a:solidFill>
                <a:latin typeface="Trebuchet MS"/>
                <a:sym typeface="Trebuchet MS"/>
              </a:rPr>
              <a:t>некомпетентность</a:t>
            </a:r>
          </a:p>
          <a:p>
            <a:pPr marL="139700" algn="ctr">
              <a:buClr>
                <a:srgbClr val="0B5394"/>
              </a:buClr>
              <a:buSzPts val="1400"/>
            </a:pPr>
            <a:endParaRPr lang="ru-RU" sz="1300" dirty="0">
              <a:solidFill>
                <a:srgbClr val="002060"/>
              </a:solidFill>
              <a:latin typeface="Trebuchet MS"/>
              <a:sym typeface="Trebuchet MS"/>
            </a:endParaRPr>
          </a:p>
        </p:txBody>
      </p:sp>
      <p:sp>
        <p:nvSpPr>
          <p:cNvPr id="17" name="Google Shape;63;p14">
            <a:extLst>
              <a:ext uri="{FF2B5EF4-FFF2-40B4-BE49-F238E27FC236}">
                <a16:creationId xmlns:a16="http://schemas.microsoft.com/office/drawing/2014/main" xmlns="" id="{84AC6525-82BC-40FC-9E6A-08526C8DF559}"/>
              </a:ext>
            </a:extLst>
          </p:cNvPr>
          <p:cNvSpPr txBox="1"/>
          <p:nvPr/>
        </p:nvSpPr>
        <p:spPr>
          <a:xfrm>
            <a:off x="4881857" y="1820126"/>
            <a:ext cx="2525487" cy="73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algn="ctr">
              <a:buClr>
                <a:srgbClr val="0B5394"/>
              </a:buClr>
              <a:buSzPts val="1400"/>
            </a:pPr>
            <a:r>
              <a:rPr lang="ru-RU" b="1" dirty="0">
                <a:solidFill>
                  <a:srgbClr val="002060"/>
                </a:solidFill>
                <a:latin typeface="Trebuchet MS"/>
                <a:sym typeface="Trebuchet MS"/>
              </a:rPr>
              <a:t>Осознанная </a:t>
            </a:r>
          </a:p>
          <a:p>
            <a:pPr marL="139700" algn="ctr">
              <a:buClr>
                <a:srgbClr val="0B5394"/>
              </a:buClr>
              <a:buSzPts val="1400"/>
            </a:pPr>
            <a:r>
              <a:rPr lang="ru-RU" b="1" dirty="0">
                <a:solidFill>
                  <a:srgbClr val="002060"/>
                </a:solidFill>
                <a:latin typeface="Trebuchet MS"/>
                <a:sym typeface="Trebuchet MS"/>
              </a:rPr>
              <a:t>некомпетентность</a:t>
            </a:r>
          </a:p>
          <a:p>
            <a:pPr marL="139700" algn="ctr">
              <a:buClr>
                <a:srgbClr val="0B5394"/>
              </a:buClr>
              <a:buSzPts val="1400"/>
            </a:pPr>
            <a:endParaRPr lang="ru-RU" sz="1300" dirty="0">
              <a:solidFill>
                <a:srgbClr val="002060"/>
              </a:solidFill>
              <a:latin typeface="Trebuchet MS"/>
              <a:sym typeface="Trebuchet MS"/>
            </a:endParaRPr>
          </a:p>
        </p:txBody>
      </p:sp>
      <p:sp>
        <p:nvSpPr>
          <p:cNvPr id="18" name="Google Shape;63;p14">
            <a:extLst>
              <a:ext uri="{FF2B5EF4-FFF2-40B4-BE49-F238E27FC236}">
                <a16:creationId xmlns:a16="http://schemas.microsoft.com/office/drawing/2014/main" xmlns="" id="{330F8F21-7659-4463-B6C2-9D12D5BC0802}"/>
              </a:ext>
            </a:extLst>
          </p:cNvPr>
          <p:cNvSpPr txBox="1"/>
          <p:nvPr/>
        </p:nvSpPr>
        <p:spPr>
          <a:xfrm>
            <a:off x="8431436" y="1777702"/>
            <a:ext cx="2303175" cy="73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algn="ctr">
              <a:buClr>
                <a:srgbClr val="0B5394"/>
              </a:buClr>
              <a:buSzPts val="1400"/>
            </a:pPr>
            <a:r>
              <a:rPr lang="ru-RU" b="1" dirty="0">
                <a:solidFill>
                  <a:srgbClr val="002060"/>
                </a:solidFill>
                <a:latin typeface="Trebuchet MS"/>
                <a:sym typeface="Trebuchet MS"/>
              </a:rPr>
              <a:t>Осознанная </a:t>
            </a:r>
          </a:p>
          <a:p>
            <a:pPr marL="139700" algn="ctr">
              <a:buClr>
                <a:srgbClr val="0B5394"/>
              </a:buClr>
              <a:buSzPts val="1400"/>
            </a:pPr>
            <a:r>
              <a:rPr lang="ru-RU" b="1" dirty="0">
                <a:solidFill>
                  <a:srgbClr val="002060"/>
                </a:solidFill>
                <a:latin typeface="Trebuchet MS"/>
                <a:sym typeface="Trebuchet MS"/>
              </a:rPr>
              <a:t>компетентность</a:t>
            </a:r>
          </a:p>
          <a:p>
            <a:pPr marL="139700" algn="ctr">
              <a:buClr>
                <a:srgbClr val="0B5394"/>
              </a:buClr>
              <a:buSzPts val="1400"/>
            </a:pPr>
            <a:endParaRPr lang="ru-RU" sz="1300" dirty="0">
              <a:solidFill>
                <a:srgbClr val="002060"/>
              </a:solidFill>
              <a:latin typeface="Trebuchet MS"/>
              <a:sym typeface="Trebuchet MS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4767722" y="1751593"/>
            <a:ext cx="0" cy="8203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8430072" y="1794017"/>
            <a:ext cx="0" cy="777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33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Платформа проекта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115" y="6290129"/>
            <a:ext cx="271463" cy="241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6" y="1607960"/>
            <a:ext cx="12091095" cy="51357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5628" y="6290129"/>
            <a:ext cx="33337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Модель рекомендаций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115" y="6290129"/>
            <a:ext cx="271463" cy="2413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115" y="6217104"/>
            <a:ext cx="295275" cy="3143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47" y="1947038"/>
            <a:ext cx="11931650" cy="4518404"/>
          </a:xfrm>
          <a:prstGeom prst="rect">
            <a:avLst/>
          </a:prstGeom>
        </p:spPr>
      </p:pic>
      <p:sp>
        <p:nvSpPr>
          <p:cNvPr id="12" name="Овальная выноска 11"/>
          <p:cNvSpPr/>
          <p:nvPr/>
        </p:nvSpPr>
        <p:spPr>
          <a:xfrm>
            <a:off x="8766630" y="1881052"/>
            <a:ext cx="2917486" cy="1979748"/>
          </a:xfrm>
          <a:prstGeom prst="wedgeEllipseCallout">
            <a:avLst>
              <a:gd name="adj1" fmla="val -111508"/>
              <a:gd name="adj2" fmla="val 284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 том числе АИС «</a:t>
            </a:r>
            <a:r>
              <a:rPr lang="ru-RU" sz="2000" dirty="0" err="1" smtClean="0"/>
              <a:t>ПрофВыбор</a:t>
            </a:r>
            <a:r>
              <a:rPr lang="ru-RU" sz="2000" dirty="0" smtClean="0"/>
              <a:t>. Самарская область»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8262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5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405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Рекомендации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115" y="6290129"/>
            <a:ext cx="271463" cy="241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29" y="1919287"/>
            <a:ext cx="10305143" cy="46121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2208" y="6253616"/>
            <a:ext cx="2952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6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Результат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231" y="1805939"/>
            <a:ext cx="6423660" cy="482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-64328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Сроки основных этапов 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202" y="1700333"/>
            <a:ext cx="5544457" cy="4499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Заключение соглашений между школами и Союзом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8550" y="1940822"/>
            <a:ext cx="1617420" cy="310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 03.09.2019.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202" y="2284246"/>
            <a:ext cx="4256470" cy="448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Регистрация школ на платформе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14335" y="2375247"/>
            <a:ext cx="2067669" cy="3161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28.08 - 09.09.2019.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7203" y="2823551"/>
            <a:ext cx="5544456" cy="7259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Оформление согласий законных представителей учащихся на участие их детей в проекте и обработку ПД; регистрация участников на платформе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82487" y="3362745"/>
            <a:ext cx="1362285" cy="4480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02.09- </a:t>
            </a:r>
            <a:r>
              <a:rPr lang="ru-RU" dirty="0" smtClean="0">
                <a:solidFill>
                  <a:schemeClr val="tx1"/>
                </a:solidFill>
              </a:rPr>
              <a:t>17.09.2019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202" y="3681713"/>
            <a:ext cx="4256470" cy="415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Тестирование участников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76599" y="3878047"/>
            <a:ext cx="2209080" cy="2917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02.09- </a:t>
            </a:r>
            <a:r>
              <a:rPr lang="ru-RU" dirty="0" smtClean="0">
                <a:solidFill>
                  <a:schemeClr val="tx1"/>
                </a:solidFill>
              </a:rPr>
              <a:t>27.09.2019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202" y="4216276"/>
            <a:ext cx="4256470" cy="5874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Проведение мероприятия ознакомительного формата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33400" y="4400519"/>
            <a:ext cx="2200539" cy="3287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10.09-05.10.2019.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15086" y="1704508"/>
            <a:ext cx="3879712" cy="4457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Участие площадок в ПКО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179682" y="1749307"/>
            <a:ext cx="1605231" cy="2956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 28.08.2019.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31754" y="2267733"/>
            <a:ext cx="3846376" cy="5805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Заключение соглашений между площадками и Союзом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73587" y="2545287"/>
            <a:ext cx="1617420" cy="2921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 15.09.2019.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215086" y="2980696"/>
            <a:ext cx="3846376" cy="448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Регистрация площадок на платформе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173587" y="3037324"/>
            <a:ext cx="1368023" cy="4433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</a:rPr>
              <a:t>28.08.- 20.09.2019.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231754" y="3533784"/>
            <a:ext cx="3846376" cy="448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Регистрация наставников на платформе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924190" y="3702664"/>
            <a:ext cx="1617420" cy="321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tx1"/>
                </a:solidFill>
              </a:rPr>
              <a:t>до </a:t>
            </a:r>
            <a:r>
              <a:rPr lang="ru-RU" smtClean="0">
                <a:solidFill>
                  <a:schemeClr val="tx1"/>
                </a:solidFill>
              </a:rPr>
              <a:t>25.09.2019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215086" y="4086872"/>
            <a:ext cx="3863044" cy="862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Размещение расписания мероприятий вовлеченного и углубленного форматов  на платформе 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924190" y="4264313"/>
            <a:ext cx="1617420" cy="3704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 25.09.2019.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622017" y="4857578"/>
            <a:ext cx="6162896" cy="7795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Реализация мероприятий вовлеченного и углубленного форматов на базе площадок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7916900" y="5266585"/>
            <a:ext cx="2564061" cy="2933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26.09.-10.12.2019.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2750590" y="5512612"/>
            <a:ext cx="6136110" cy="6122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Формирование рекомендаций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411967" y="5666983"/>
            <a:ext cx="1711141" cy="3228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 13.12.2019.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7202" y="6200558"/>
            <a:ext cx="4256470" cy="448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Повторное тестирование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303525" y="6504052"/>
            <a:ext cx="1617420" cy="2896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 20.12.2019.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4636518" y="6168127"/>
            <a:ext cx="6560763" cy="513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dirty="0" smtClean="0"/>
              <a:t>Оформление итоговых отчетных документов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0113046" y="6518932"/>
            <a:ext cx="1739362" cy="2598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 15.12.2019.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9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Сопровождение проекта</a:t>
            </a:r>
            <a:endParaRPr lang="ru-RU" sz="42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24" y="1785937"/>
            <a:ext cx="11170565" cy="47972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4743" y="6221233"/>
            <a:ext cx="4191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09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" y="0"/>
            <a:ext cx="1199759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02" y="0"/>
            <a:ext cx="8789498" cy="155448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bg1"/>
                </a:solidFill>
              </a:rPr>
              <a:t>Спасибо за внимание!</a:t>
            </a:r>
            <a:endParaRPr lang="ru-RU" sz="4200" b="1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7202" y="1712686"/>
            <a:ext cx="11997595" cy="5145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ru-RU" b="1" dirty="0" smtClean="0"/>
              <a:t>Региональный куратор: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Хохлов Андрей Александрович, </a:t>
            </a:r>
            <a:r>
              <a:rPr lang="ru-RU" dirty="0" smtClean="0"/>
              <a:t>главный специалист управления профессионального образования и науки министерства образования и науки Самарской области, </a:t>
            </a:r>
            <a:r>
              <a:rPr lang="ru-RU" b="1" dirty="0" smtClean="0"/>
              <a:t>(846) 333-56-63 </a:t>
            </a:r>
          </a:p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b="1" dirty="0" smtClean="0"/>
              <a:t>Региональный координатор: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Четверикова Татьяна Николаевна, </a:t>
            </a:r>
            <a:r>
              <a:rPr lang="ru-RU" dirty="0" smtClean="0"/>
              <a:t>начальник отдела «Центр планирования профессиональной карьеры» ЦПО Самарской области, </a:t>
            </a:r>
            <a:r>
              <a:rPr lang="ru-RU" b="1" dirty="0" smtClean="0"/>
              <a:t>(846) 334-04-92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b="1" i="1" dirty="0" smtClean="0">
                <a:hlinkClick r:id="rId3"/>
              </a:rPr>
              <a:t>samara.biletvbudushee@yandex.ru</a:t>
            </a:r>
            <a:r>
              <a:rPr lang="en-US" b="1" i="1" dirty="0" smtClean="0"/>
              <a:t>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5118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614</Words>
  <Application>Microsoft Office PowerPoint</Application>
  <PresentationFormat>Широкоэкранный</PresentationFormat>
  <Paragraphs>112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Trebuchet MS</vt:lpstr>
      <vt:lpstr>Тема Office</vt:lpstr>
      <vt:lpstr>Презентация PowerPoint</vt:lpstr>
      <vt:lpstr>Основание для реализации</vt:lpstr>
      <vt:lpstr>Презентация PowerPoint</vt:lpstr>
      <vt:lpstr>Цели и основные задачи проекта</vt:lpstr>
      <vt:lpstr>Цели и основные задачи проекта</vt:lpstr>
      <vt:lpstr>Ключевые результаты 2018 года</vt:lpstr>
      <vt:lpstr>Целевая аудитория проекта</vt:lpstr>
      <vt:lpstr>Ключевые элементы проекта</vt:lpstr>
      <vt:lpstr>Ключевые роли проекта</vt:lpstr>
      <vt:lpstr>Взаимодействие, функции</vt:lpstr>
      <vt:lpstr>Педагог-навигатор</vt:lpstr>
      <vt:lpstr>Форматы мероприятий</vt:lpstr>
      <vt:lpstr>Платформа проекта</vt:lpstr>
      <vt:lpstr>Модель рекомендаций</vt:lpstr>
      <vt:lpstr>Рекомендации</vt:lpstr>
      <vt:lpstr>Результат</vt:lpstr>
      <vt:lpstr>Сроки основных этапов </vt:lpstr>
      <vt:lpstr>Сопровождение проекта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Четверикова</dc:creator>
  <cp:lastModifiedBy>Четверикова</cp:lastModifiedBy>
  <cp:revision>37</cp:revision>
  <cp:lastPrinted>2019-08-20T05:12:16Z</cp:lastPrinted>
  <dcterms:created xsi:type="dcterms:W3CDTF">2019-08-19T07:31:00Z</dcterms:created>
  <dcterms:modified xsi:type="dcterms:W3CDTF">2019-08-20T08:19:55Z</dcterms:modified>
</cp:coreProperties>
</file>