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317" r:id="rId2"/>
    <p:sldId id="325" r:id="rId3"/>
    <p:sldId id="323" r:id="rId4"/>
    <p:sldId id="318" r:id="rId5"/>
    <p:sldId id="320" r:id="rId6"/>
    <p:sldId id="321" r:id="rId7"/>
    <p:sldId id="322" r:id="rId8"/>
    <p:sldId id="32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85DFFF"/>
    <a:srgbClr val="33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542" autoAdjust="0"/>
    <p:restoredTop sz="90874" autoAdjust="0"/>
  </p:normalViewPr>
  <p:slideViewPr>
    <p:cSldViewPr>
      <p:cViewPr>
        <p:scale>
          <a:sx n="80" d="100"/>
          <a:sy n="80" d="100"/>
        </p:scale>
        <p:origin x="-59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92A50-193E-4E28-99DA-A6300641A62F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86573-A49B-45C7-8754-C7F567182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653380" y="262741"/>
            <a:ext cx="8239099" cy="6332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21200" y="6619885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2" descr="http://img-fotki.yandex.ru/get/6709/16969765.141/0_74c93_8f7b4ea4_M.png"/>
          <p:cNvPicPr>
            <a:picLocks noChangeAspect="1" noChangeArrowheads="1"/>
          </p:cNvPicPr>
          <p:nvPr userDrawn="1"/>
        </p:nvPicPr>
        <p:blipFill>
          <a:blip r:embed="rId1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213247"/>
            <a:ext cx="1656184" cy="15788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mg-fotki.yandex.ru/get/47776/200418627.15e/0_16ef75_dbc0722b_orig.png"/>
          <p:cNvPicPr>
            <a:picLocks noChangeAspect="1" noChangeArrowheads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360620"/>
            <a:ext cx="1116372" cy="41367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5" Type="http://schemas.openxmlformats.org/officeDocument/2006/relationships/image" Target="../media/image6.png"/><Relationship Id="rId10" Type="http://schemas.openxmlformats.org/officeDocument/2006/relationships/image" Target="../media/image9.jpeg"/><Relationship Id="rId4" Type="http://schemas.openxmlformats.org/officeDocument/2006/relationships/slide" Target="slide6.xm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slide" Target="slide3.xml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1.pn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12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29.png"/><Relationship Id="rId5" Type="http://schemas.openxmlformats.org/officeDocument/2006/relationships/image" Target="../media/image24.jpeg"/><Relationship Id="rId15" Type="http://schemas.openxmlformats.org/officeDocument/2006/relationships/slide" Target="slide3.xml"/><Relationship Id="rId10" Type="http://schemas.openxmlformats.org/officeDocument/2006/relationships/image" Target="../media/image28.jpeg"/><Relationship Id="rId4" Type="http://schemas.openxmlformats.org/officeDocument/2006/relationships/image" Target="../media/image23.pn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jpe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12" Type="http://schemas.openxmlformats.org/officeDocument/2006/relationships/image" Target="../media/image2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6.png"/><Relationship Id="rId5" Type="http://schemas.openxmlformats.org/officeDocument/2006/relationships/image" Target="../media/image20.png"/><Relationship Id="rId15" Type="http://schemas.openxmlformats.org/officeDocument/2006/relationships/slide" Target="slide3.xml"/><Relationship Id="rId10" Type="http://schemas.openxmlformats.org/officeDocument/2006/relationships/image" Target="../media/image35.png"/><Relationship Id="rId4" Type="http://schemas.openxmlformats.org/officeDocument/2006/relationships/image" Target="../media/image18.png"/><Relationship Id="rId9" Type="http://schemas.openxmlformats.org/officeDocument/2006/relationships/image" Target="../media/image34.jpeg"/><Relationship Id="rId1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5.jpeg"/><Relationship Id="rId3" Type="http://schemas.openxmlformats.org/officeDocument/2006/relationships/image" Target="../media/image18.pn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3.jpeg"/><Relationship Id="rId5" Type="http://schemas.openxmlformats.org/officeDocument/2006/relationships/image" Target="../media/image38.png"/><Relationship Id="rId15" Type="http://schemas.openxmlformats.org/officeDocument/2006/relationships/slide" Target="slide3.xml"/><Relationship Id="rId10" Type="http://schemas.openxmlformats.org/officeDocument/2006/relationships/image" Target="../media/image24.jpeg"/><Relationship Id="rId4" Type="http://schemas.openxmlformats.org/officeDocument/2006/relationships/image" Target="../media/image8.jpeg"/><Relationship Id="rId9" Type="http://schemas.openxmlformats.org/officeDocument/2006/relationships/image" Target="../media/image42.png"/><Relationship Id="rId14" Type="http://schemas.openxmlformats.org/officeDocument/2006/relationships/image" Target="../media/image4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214446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На вкус и цвет  - товарища нет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4123\Desktop\регион 2019\Food-510_mv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785926"/>
            <a:ext cx="6766560" cy="3558583"/>
          </a:xfrm>
          <a:prstGeom prst="trapezoid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/>
          <a:lstStyle/>
          <a:p>
            <a:r>
              <a:rPr lang="ru-RU" sz="2400" dirty="0" smtClean="0">
                <a:solidFill>
                  <a:srgbClr val="0070C0"/>
                </a:solidFill>
              </a:rPr>
              <a:t>Информация для педагога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928670"/>
            <a:ext cx="7429552" cy="5197493"/>
          </a:xfrm>
        </p:spPr>
        <p:txBody>
          <a:bodyPr/>
          <a:lstStyle/>
          <a:p>
            <a:pPr algn="just">
              <a:buNone/>
            </a:pPr>
            <a:r>
              <a:rPr lang="ru-RU" sz="2000" dirty="0" smtClean="0"/>
              <a:t>      Игра  </a:t>
            </a:r>
            <a:r>
              <a:rPr lang="ru-RU" sz="2000" dirty="0" smtClean="0"/>
              <a:t>используется в ходе освоения </a:t>
            </a:r>
            <a:r>
              <a:rPr lang="ru-RU" sz="2000" dirty="0" smtClean="0"/>
              <a:t>материала тематической линии «На вкус и цвет – товарища нет» программы «Разговор о здоровье и правильном питании» М.М. Безруких, А.Г. Макеевой, Т.А. Филипповой.</a:t>
            </a:r>
          </a:p>
          <a:p>
            <a:pPr algn="just">
              <a:buNone/>
            </a:pPr>
            <a:r>
              <a:rPr lang="ru-RU" sz="2000" dirty="0" smtClean="0"/>
              <a:t>      Перед началом игры педагог предлагает ребенку назвать вкус изображенных на слайде (слайд № 3) продуктов и затем выбрать карточки с продуктами какого вкуса ребенок хочет подобрать, чтобы заполнить большую  игровую карту. </a:t>
            </a:r>
          </a:p>
          <a:p>
            <a:pPr algn="just">
              <a:buNone/>
            </a:pPr>
            <a:r>
              <a:rPr lang="ru-RU" sz="2000" dirty="0" smtClean="0"/>
              <a:t>      Ребенок, нажимая на выбранную картинку переходит на нужный слайд и заполняет игровую карту, когда карта заполнена, нажимая на смайлик в правом нижнем углу слайда, возвращается на исходную страницу игры и может выбрать картинку с продуктом другого вкуса. Таким образом он заполняет 4 большие карты.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117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Picture 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785794"/>
            <a:ext cx="1612900" cy="148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5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 l="-4545" t="-2429" r="9091"/>
          <a:stretch>
            <a:fillRect/>
          </a:stretch>
        </p:blipFill>
        <p:spPr bwMode="auto">
          <a:xfrm>
            <a:off x="6000760" y="714356"/>
            <a:ext cx="150019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 l="2797" t="8696" r="2797" b="4348"/>
          <a:stretch>
            <a:fillRect/>
          </a:stretch>
        </p:blipFill>
        <p:spPr bwMode="auto">
          <a:xfrm>
            <a:off x="1643042" y="3286124"/>
            <a:ext cx="150019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C:\Users\4123\Desktop\uksus-min.jpg">
            <a:hlinkClick r:id="rId8" action="ppaction://hlinksldjump"/>
          </p:cNvPr>
          <p:cNvPicPr/>
          <p:nvPr/>
        </p:nvPicPr>
        <p:blipFill>
          <a:blip r:embed="rId9" cstate="print"/>
          <a:srcRect l="18558" t="12677" r="20005" b="16521"/>
          <a:stretch>
            <a:fillRect/>
          </a:stretch>
        </p:blipFill>
        <p:spPr bwMode="auto">
          <a:xfrm>
            <a:off x="6084168" y="3357562"/>
            <a:ext cx="148822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4123\Desktop\original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43306" y="2000240"/>
            <a:ext cx="2123336" cy="1782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928793" y="1600200"/>
          <a:ext cx="5286414" cy="4400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2138"/>
                <a:gridCol w="1762138"/>
                <a:gridCol w="1762138"/>
              </a:tblGrid>
              <a:tr h="14668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668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668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0791" t="8701" r="5733" b="10152"/>
          <a:stretch>
            <a:fillRect/>
          </a:stretch>
        </p:blipFill>
        <p:spPr bwMode="auto">
          <a:xfrm>
            <a:off x="7715272" y="188640"/>
            <a:ext cx="1177208" cy="1247961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3143248"/>
            <a:ext cx="16129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72" y="1643050"/>
            <a:ext cx="123348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15272" y="3143248"/>
            <a:ext cx="1214390" cy="1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214290"/>
            <a:ext cx="1060415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43834" y="4500570"/>
            <a:ext cx="128270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20" y="1500174"/>
            <a:ext cx="127333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2786058"/>
            <a:ext cx="1247567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20" y="4500570"/>
            <a:ext cx="128965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85918" y="214290"/>
            <a:ext cx="1273637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428992" y="214290"/>
            <a:ext cx="135064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00628" y="285728"/>
            <a:ext cx="118436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4" cstate="print"/>
          <a:srcRect r="2702" b="17695"/>
          <a:stretch>
            <a:fillRect/>
          </a:stretch>
        </p:blipFill>
        <p:spPr bwMode="auto">
          <a:xfrm>
            <a:off x="6357950" y="214290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Улыбающееся лицо 16">
            <a:hlinkClick r:id="rId15" action="ppaction://hlinksldjump"/>
          </p:cNvPr>
          <p:cNvSpPr/>
          <p:nvPr/>
        </p:nvSpPr>
        <p:spPr>
          <a:xfrm>
            <a:off x="8388424" y="6021288"/>
            <a:ext cx="554360" cy="62636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34 0.00185 L 0.38246 0.043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" y="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79 -0.00509 L 0.21944 0.28862 " pathEditMode="relative" ptsTypes="AA">
                                      <p:cBhvr>
                                        <p:cTn id="11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8 0.08626 L 0.19844 0.4532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1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0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38 0.08094 L 0.03038 0.2488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42 0.06521 L 0.06702 0.2227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" y="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0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0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54 0.04949 L -0.06875 0.2278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29 -0.02983 L -0.21319 0.4525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91 0.0074 L -0.20139 0.0074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928793" y="1600200"/>
          <a:ext cx="5286414" cy="4400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2138"/>
                <a:gridCol w="1762138"/>
                <a:gridCol w="1762138"/>
              </a:tblGrid>
              <a:tr h="14668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668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668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1643050"/>
            <a:ext cx="123348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7166"/>
            <a:ext cx="121444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72" y="3071810"/>
            <a:ext cx="1191538" cy="122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Рисунок 26" descr="C:\Users\4123\Desktop\depositphotos_11360372-stock-photo-jar-of-canned-tomatoes-isolated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500174"/>
            <a:ext cx="1143008" cy="115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C:\Users\4123\Desktop\depositphotos_18647161-stock-photo-marinated-mushrooms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285728"/>
            <a:ext cx="1165734" cy="1037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" name="Рисунок 18" descr="C:\Users\4123\Desktop\original.jpg"/>
          <p:cNvPicPr/>
          <p:nvPr/>
        </p:nvPicPr>
        <p:blipFill>
          <a:blip r:embed="rId7" cstate="print"/>
          <a:srcRect r="49534" b="43903"/>
          <a:stretch>
            <a:fillRect/>
          </a:stretch>
        </p:blipFill>
        <p:spPr bwMode="auto">
          <a:xfrm>
            <a:off x="357158" y="2928934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 cstate="print"/>
          <a:srcRect l="2797" t="8696" r="2797" b="4348"/>
          <a:stretch>
            <a:fillRect/>
          </a:stretch>
        </p:blipFill>
        <p:spPr bwMode="auto">
          <a:xfrm>
            <a:off x="4071934" y="3151186"/>
            <a:ext cx="1214446" cy="134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" name="Рисунок 28" descr="C:\Users\4123\Desktop\1499420344_dzhenerik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86710" y="4643446"/>
            <a:ext cx="1071538" cy="1123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C:\Users\4123\Desktop\depositphotos_56690741-stock-photo-black-radish-isolated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20" y="4286257"/>
            <a:ext cx="121444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43636" y="285728"/>
            <a:ext cx="114300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28794" y="285728"/>
            <a:ext cx="105569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714876" y="214290"/>
            <a:ext cx="1309687" cy="121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Рисунок 20" descr="C:\Users\4123\Desktop\1014683679.jp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15272" y="357166"/>
            <a:ext cx="1071570" cy="1033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Улыбающееся лицо 19">
            <a:hlinkClick r:id="rId15" action="ppaction://hlinksldjump"/>
          </p:cNvPr>
          <p:cNvSpPr/>
          <p:nvPr/>
        </p:nvSpPr>
        <p:spPr>
          <a:xfrm>
            <a:off x="8100392" y="5949280"/>
            <a:ext cx="698376" cy="692696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9.89824E-7 L 0.19688 0.0629 " pathEditMode="relative" ptsTypes="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9 0.02105 L 0.20955 0.042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97 0.07493 L -0.23785 0.2324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" y="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8.41813E-7 L -0.20555 0.6500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" y="3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0.00346 L -0.41007 0.0034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78261E-6 L -0.04531 0.2227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8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47 0.04394 L -0.29184 0.22225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5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93 0.06521 L 0.25503 0.24352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928793" y="1600200"/>
          <a:ext cx="5286414" cy="4400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2138"/>
                <a:gridCol w="1762138"/>
                <a:gridCol w="1762138"/>
              </a:tblGrid>
              <a:tr h="14668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668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668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1643050"/>
            <a:ext cx="123348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500174"/>
            <a:ext cx="127333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9" y="214290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285728"/>
            <a:ext cx="118436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15272" y="214290"/>
            <a:ext cx="1239137" cy="1225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/>
          <a:srcRect l="-4545" t="-2429" r="9091"/>
          <a:stretch>
            <a:fillRect/>
          </a:stretch>
        </p:blipFill>
        <p:spPr bwMode="auto">
          <a:xfrm>
            <a:off x="3786182" y="3071810"/>
            <a:ext cx="150019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58" y="357166"/>
            <a:ext cx="121444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4000504"/>
            <a:ext cx="1214445" cy="1286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08448" y="214290"/>
            <a:ext cx="132287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Рисунок 25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15272" y="4643446"/>
            <a:ext cx="1200149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 descr="C:\Users\4123\Desktop\depositphotos_11360372-stock-photo-jar-of-canned-tomatoes-isolated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5720" y="2714620"/>
            <a:ext cx="1143008" cy="115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C:\Users\4123\Desktop\depositphotos_18647161-stock-photo-marinated-mushrooms.jp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28992" y="285728"/>
            <a:ext cx="1094296" cy="1037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4123\Desktop\c0beb4b8a5e511e8ac793cd92b2f7b1c_7d5725d3a5f311e8ac793cd92b2f7b1c.jp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flipH="1">
            <a:off x="7715272" y="3071810"/>
            <a:ext cx="11430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Улыбающееся лицо 17">
            <a:hlinkClick r:id="rId15" action="ppaction://hlinksldjump"/>
          </p:cNvPr>
          <p:cNvSpPr/>
          <p:nvPr/>
        </p:nvSpPr>
        <p:spPr>
          <a:xfrm>
            <a:off x="8316416" y="6093296"/>
            <a:ext cx="482352" cy="48235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60407E-6 L 0.2125 0.10499 " pathEditMode="relative" ptsTypes="AA">
                                      <p:cBhvr>
                                        <p:cTn id="6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25 0.02313 L -0.23612 0.0124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72 0.00555 L -0.20937 0.0161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91 0.02012 L 0.22517 0.0830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8 0.01434 L 0.40694 0.0353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29 0.02845 L 0.21354 0.2171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6.75301E-7 L 0.04722 0.62928 " pathEditMode="relative" ptsTypes="AA">
                                      <p:cBhvr>
                                        <p:cTn id="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0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78261E-6 L -0.08889 0.2331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" y="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928793" y="1600200"/>
          <a:ext cx="5286414" cy="4400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2138"/>
                <a:gridCol w="1762138"/>
                <a:gridCol w="1762138"/>
              </a:tblGrid>
              <a:tr h="14668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668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668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1643050"/>
            <a:ext cx="123348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285728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Рисунок 16" descr="C:\Users\4123\Desktop\uksus-min.jpg"/>
          <p:cNvPicPr/>
          <p:nvPr/>
        </p:nvPicPr>
        <p:blipFill>
          <a:blip r:embed="rId4" cstate="print"/>
          <a:srcRect l="18558" t="12677" r="20005" b="16521"/>
          <a:stretch>
            <a:fillRect/>
          </a:stretch>
        </p:blipFill>
        <p:spPr bwMode="auto">
          <a:xfrm>
            <a:off x="4000496" y="3143248"/>
            <a:ext cx="121444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85728"/>
            <a:ext cx="114300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1571612"/>
            <a:ext cx="114300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43834" y="3000372"/>
            <a:ext cx="1214414" cy="122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Рисунок 21" descr="C:\Users\4123\Desktop\a864c5db52dff68f66d85da54c3ce49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214290"/>
            <a:ext cx="128419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86710" y="4643446"/>
            <a:ext cx="11049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Рисунок 28" descr="C:\Users\4123\Desktop\depositphotos_11360372-stock-photo-jar-of-canned-tomatoes-isolated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282" y="2857496"/>
            <a:ext cx="1143008" cy="115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C:\Users\4123\Desktop\11-5-768x768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5720" y="4286256"/>
            <a:ext cx="1258785" cy="125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57950" y="214290"/>
            <a:ext cx="1292687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Рисунок 30" descr="C:\Users\4123\Desktop\pishevoy-aromatizator-brusnika-10ml-700x700.jp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86710" y="214290"/>
            <a:ext cx="11430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 descr="C:\Users\4123\Desktop\217_mors-klyukvaassorti.jp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57752" y="214290"/>
            <a:ext cx="121444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Улыбающееся лицо 17">
            <a:hlinkClick r:id="rId15" action="ppaction://hlinksldjump"/>
          </p:cNvPr>
          <p:cNvSpPr/>
          <p:nvPr/>
        </p:nvSpPr>
        <p:spPr>
          <a:xfrm>
            <a:off x="8172400" y="6021288"/>
            <a:ext cx="626368" cy="62636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47 0.04579 L 0.41563 0.066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11 -0.03816 L 0.22517 0.4759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" y="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91 0.05481 L 0.23299 0.2435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2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5.88344E-6 L 0.06302 0.22016 " pathEditMode="relative" ptsTypes="AA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5.81869E-6 L 0.08664 0.41953 " pathEditMode="relative" ptsTypes="AA">
                                      <p:cBhvr>
                                        <p:cTn id="4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36633E-6 L -0.225 0.2067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66512E-6 L -0.22049 0.01064 " pathEditMode="relative" ptsTypes="AA">
                                      <p:cBhvr>
                                        <p:cTn id="6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92 0.00439 L -0.59913 0.0148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Информация для педагога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857232"/>
            <a:ext cx="7543824" cy="5268931"/>
          </a:xfrm>
        </p:spPr>
        <p:txBody>
          <a:bodyPr/>
          <a:lstStyle/>
          <a:p>
            <a:r>
              <a:rPr lang="ru-RU" sz="2000" b="1" dirty="0" smtClean="0"/>
              <a:t>Высокий уровень освоения материала программы: </a:t>
            </a:r>
            <a:r>
              <a:rPr lang="ru-RU" sz="2000" dirty="0" smtClean="0"/>
              <a:t>ребенок самостоятельно называет четыре основных вкуса продуктов (сладкий, кислый, горький, соленый), уверенно и правильно подбирает все 8 карточек с продуктами   обозначенного вкуса. Может назвать любимый продукт любого из обозначенных вкусов.</a:t>
            </a:r>
          </a:p>
          <a:p>
            <a:endParaRPr lang="ru-RU" sz="2000" dirty="0" smtClean="0"/>
          </a:p>
          <a:p>
            <a:r>
              <a:rPr lang="ru-RU" sz="2000" b="1" dirty="0" smtClean="0"/>
              <a:t>Средний уровень освоения материала программы: </a:t>
            </a:r>
            <a:r>
              <a:rPr lang="ru-RU" sz="2000" dirty="0" smtClean="0"/>
              <a:t>ребенок называет 2-3 основных вкуса продуктов, самостоятельно или с  небольшой помощью взрослого может подобрать 5-6 карточек с продуктами обозначенного вкуса. Может назвать вкус любимого продукта.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2000" b="1" dirty="0" smtClean="0"/>
              <a:t>Низкий уровень освоения материала программы</a:t>
            </a:r>
            <a:r>
              <a:rPr lang="ru-RU" sz="2000" dirty="0" smtClean="0"/>
              <a:t>: ребенок испытывает </a:t>
            </a:r>
            <a:r>
              <a:rPr lang="ru-RU" sz="2000" smtClean="0"/>
              <a:t>значительные затруднения </a:t>
            </a:r>
            <a:r>
              <a:rPr lang="ru-RU" sz="2000" dirty="0" smtClean="0"/>
              <a:t>в определении и названии вкуса продуктов и подборе  карточек с продуктом обозначенного вкуса.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30A0"/>
      </a:hlink>
      <a:folHlink>
        <a:srgbClr val="7030A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1586</TotalTime>
  <Words>240</Words>
  <Application>Microsoft Office PowerPoint</Application>
  <PresentationFormat>Экран (4:3)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1_Тема Office</vt:lpstr>
      <vt:lpstr>На вкус и цвет  - товарища нет</vt:lpstr>
      <vt:lpstr>Информация для педагога</vt:lpstr>
      <vt:lpstr>Слайд 3</vt:lpstr>
      <vt:lpstr>Слайд 4</vt:lpstr>
      <vt:lpstr>Слайд 5</vt:lpstr>
      <vt:lpstr>Слайд 6</vt:lpstr>
      <vt:lpstr>Слайд 7</vt:lpstr>
      <vt:lpstr>Информация для педагога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4123</cp:lastModifiedBy>
  <cp:revision>161</cp:revision>
  <dcterms:created xsi:type="dcterms:W3CDTF">2014-07-06T18:18:01Z</dcterms:created>
  <dcterms:modified xsi:type="dcterms:W3CDTF">2021-01-13T05:46:48Z</dcterms:modified>
</cp:coreProperties>
</file>