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mp3" ContentType="audio/mpe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3" r:id="rId3"/>
    <p:sldId id="260" r:id="rId4"/>
    <p:sldId id="257" r:id="rId5"/>
    <p:sldId id="258" r:id="rId6"/>
    <p:sldId id="259" r:id="rId7"/>
    <p:sldId id="261" r:id="rId8"/>
    <p:sldId id="264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-40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CC3FEB8-DF18-4EB3-86E6-BF5105D848F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3291863-40CF-4DBD-B14A-5FDA8A14AF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58864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CC3FEB8-DF18-4EB3-86E6-BF5105D848F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3291863-40CF-4DBD-B14A-5FDA8A14AF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11445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CC3FEB8-DF18-4EB3-86E6-BF5105D848F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3291863-40CF-4DBD-B14A-5FDA8A14AF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43293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CC3FEB8-DF18-4EB3-86E6-BF5105D848F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3291863-40CF-4DBD-B14A-5FDA8A14AF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5198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CC3FEB8-DF18-4EB3-86E6-BF5105D848F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3291863-40CF-4DBD-B14A-5FDA8A14AF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5661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CC3FEB8-DF18-4EB3-86E6-BF5105D848F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3291863-40CF-4DBD-B14A-5FDA8A14AF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92953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CC3FEB8-DF18-4EB3-86E6-BF5105D848F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3291863-40CF-4DBD-B14A-5FDA8A14AF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31225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CC3FEB8-DF18-4EB3-86E6-BF5105D848F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3291863-40CF-4DBD-B14A-5FDA8A14AF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13247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CC3FEB8-DF18-4EB3-86E6-BF5105D848F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3291863-40CF-4DBD-B14A-5FDA8A14AF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11341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CC3FEB8-DF18-4EB3-86E6-BF5105D848F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3291863-40CF-4DBD-B14A-5FDA8A14AF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46037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CC3FEB8-DF18-4EB3-86E6-BF5105D848F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3291863-40CF-4DBD-B14A-5FDA8A14AF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09234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1174" y="262742"/>
            <a:ext cx="10985465" cy="633251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8267" y="6619885"/>
            <a:ext cx="10951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© Фокина Лидия Петровна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accent4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7" name="Picture 2" descr="http://img-fotki.yandex.ru/get/6709/16969765.141/0_74c93_8f7b4ea4_M.png"/>
          <p:cNvPicPr>
            <a:picLocks noChangeAspect="1" noChangeArrowheads="1"/>
          </p:cNvPicPr>
          <p:nvPr/>
        </p:nvPicPr>
        <p:blipFill>
          <a:blip r:embed="rId14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44406" y="213247"/>
            <a:ext cx="2208245" cy="15788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img-fotki.yandex.ru/get/47776/200418627.15e/0_16ef75_dbc0722b_orig.png"/>
          <p:cNvPicPr>
            <a:picLocks noChangeAspect="1" noChangeArrowheads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360621"/>
            <a:ext cx="1488496" cy="41367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122110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microsoft.com/office/2007/relationships/media" Target="../media/media1.m4a"/><Relationship Id="rId7" Type="http://schemas.openxmlformats.org/officeDocument/2006/relationships/slide" Target="slide4.xml"/><Relationship Id="rId2" Type="http://schemas.openxmlformats.org/officeDocument/2006/relationships/slideLayout" Target="../slideLayouts/slideLayout6.xml"/><Relationship Id="rId1" Type="http://schemas.openxmlformats.org/officeDocument/2006/relationships/video" Target="NULL" TargetMode="External"/><Relationship Id="rId6" Type="http://schemas.microsoft.com/office/2007/relationships/media" Target="../media/media3.m4a"/><Relationship Id="rId5" Type="http://schemas.microsoft.com/office/2007/relationships/media" Target="../media/media2.m4a"/><Relationship Id="rId4" Type="http://schemas.openxmlformats.org/officeDocument/2006/relationships/image" Target="../media/image6.png"/><Relationship Id="rId9" Type="http://schemas.openxmlformats.org/officeDocument/2006/relationships/slide" Target="slide6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.png"/><Relationship Id="rId18" Type="http://schemas.microsoft.com/office/2007/relationships/hdphoto" Target="../media/hdphoto6.wdp"/><Relationship Id="rId26" Type="http://schemas.microsoft.com/office/2007/relationships/media" Target="../media/media4.m4a"/><Relationship Id="rId3" Type="http://schemas.openxmlformats.org/officeDocument/2006/relationships/image" Target="../media/image7.png"/><Relationship Id="rId21" Type="http://schemas.openxmlformats.org/officeDocument/2006/relationships/image" Target="../media/image14.gif"/><Relationship Id="rId12" Type="http://schemas.microsoft.com/office/2007/relationships/hdphoto" Target="../media/hdphoto3.wdp"/><Relationship Id="rId17" Type="http://schemas.openxmlformats.org/officeDocument/2006/relationships/image" Target="../media/image12.png"/><Relationship Id="rId25" Type="http://schemas.microsoft.com/office/2007/relationships/hdphoto" Target="../media/hdphoto9.wdp"/><Relationship Id="rId2" Type="http://schemas.openxmlformats.org/officeDocument/2006/relationships/slideLayout" Target="../slideLayouts/slideLayout7.xml"/><Relationship Id="rId16" Type="http://schemas.microsoft.com/office/2007/relationships/hdphoto" Target="../media/hdphoto5.wdp"/><Relationship Id="rId20" Type="http://schemas.microsoft.com/office/2007/relationships/hdphoto" Target="../media/hdphoto7.wdp"/><Relationship Id="rId29" Type="http://schemas.openxmlformats.org/officeDocument/2006/relationships/slide" Target="slide3.xml"/><Relationship Id="rId1" Type="http://schemas.openxmlformats.org/officeDocument/2006/relationships/video" Target="NULL" TargetMode="External"/><Relationship Id="rId11" Type="http://schemas.openxmlformats.org/officeDocument/2006/relationships/image" Target="../media/image9.png"/><Relationship Id="rId24" Type="http://schemas.openxmlformats.org/officeDocument/2006/relationships/image" Target="../media/image16.png"/><Relationship Id="rId6" Type="http://schemas.microsoft.com/office/2007/relationships/media" Target="../media/media6.mp3"/><Relationship Id="rId15" Type="http://schemas.openxmlformats.org/officeDocument/2006/relationships/image" Target="../media/image11.png"/><Relationship Id="rId23" Type="http://schemas.microsoft.com/office/2007/relationships/hdphoto" Target="../media/hdphoto8.wdp"/><Relationship Id="rId28" Type="http://schemas.microsoft.com/office/2007/relationships/media" Target="../media/media5.m4a"/><Relationship Id="rId10" Type="http://schemas.openxmlformats.org/officeDocument/2006/relationships/image" Target="../media/image8.png"/><Relationship Id="rId19" Type="http://schemas.openxmlformats.org/officeDocument/2006/relationships/image" Target="../media/image13.png"/><Relationship Id="rId9" Type="http://schemas.microsoft.com/office/2007/relationships/hdphoto" Target="../media/hdphoto2.wdp"/><Relationship Id="rId14" Type="http://schemas.microsoft.com/office/2007/relationships/hdphoto" Target="../media/hdphoto4.wdp"/><Relationship Id="rId22" Type="http://schemas.openxmlformats.org/officeDocument/2006/relationships/image" Target="../media/image15.png"/><Relationship Id="rId27" Type="http://schemas.openxmlformats.org/officeDocument/2006/relationships/image" Target="../media/image6.png"/><Relationship Id="rId30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3" Type="http://schemas.microsoft.com/office/2007/relationships/hdphoto" Target="../media/hdphoto12.wdp"/><Relationship Id="rId18" Type="http://schemas.openxmlformats.org/officeDocument/2006/relationships/image" Target="../media/image9.png"/><Relationship Id="rId26" Type="http://schemas.openxmlformats.org/officeDocument/2006/relationships/image" Target="../media/image14.gif"/><Relationship Id="rId3" Type="http://schemas.openxmlformats.org/officeDocument/2006/relationships/image" Target="../media/image18.png"/><Relationship Id="rId21" Type="http://schemas.microsoft.com/office/2007/relationships/hdphoto" Target="../media/hdphoto4.wdp"/><Relationship Id="rId12" Type="http://schemas.openxmlformats.org/officeDocument/2006/relationships/image" Target="../media/image20.png"/><Relationship Id="rId17" Type="http://schemas.microsoft.com/office/2007/relationships/hdphoto" Target="../media/hdphoto14.wdp"/><Relationship Id="rId25" Type="http://schemas.microsoft.com/office/2007/relationships/hdphoto" Target="../media/hdphoto7.wdp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2.png"/><Relationship Id="rId20" Type="http://schemas.openxmlformats.org/officeDocument/2006/relationships/image" Target="../media/image10.png"/><Relationship Id="rId29" Type="http://schemas.microsoft.com/office/2007/relationships/media" Target="../media/media5.m4a"/><Relationship Id="rId1" Type="http://schemas.openxmlformats.org/officeDocument/2006/relationships/video" Target="NULL" TargetMode="External"/><Relationship Id="rId11" Type="http://schemas.microsoft.com/office/2007/relationships/hdphoto" Target="../media/hdphoto11.wdp"/><Relationship Id="rId24" Type="http://schemas.openxmlformats.org/officeDocument/2006/relationships/image" Target="../media/image13.png"/><Relationship Id="rId32" Type="http://schemas.openxmlformats.org/officeDocument/2006/relationships/image" Target="../media/image23.png"/><Relationship Id="rId15" Type="http://schemas.microsoft.com/office/2007/relationships/hdphoto" Target="../media/hdphoto13.wdp"/><Relationship Id="rId23" Type="http://schemas.microsoft.com/office/2007/relationships/hdphoto" Target="../media/hdphoto6.wdp"/><Relationship Id="rId28" Type="http://schemas.openxmlformats.org/officeDocument/2006/relationships/image" Target="../media/image6.png"/><Relationship Id="rId10" Type="http://schemas.openxmlformats.org/officeDocument/2006/relationships/image" Target="../media/image19.png"/><Relationship Id="rId19" Type="http://schemas.microsoft.com/office/2007/relationships/hdphoto" Target="../media/hdphoto3.wdp"/><Relationship Id="rId31" Type="http://schemas.openxmlformats.org/officeDocument/2006/relationships/image" Target="../media/image17.png"/><Relationship Id="rId9" Type="http://schemas.microsoft.com/office/2007/relationships/hdphoto" Target="../media/hdphoto10.wdp"/><Relationship Id="rId14" Type="http://schemas.openxmlformats.org/officeDocument/2006/relationships/image" Target="../media/image21.png"/><Relationship Id="rId22" Type="http://schemas.openxmlformats.org/officeDocument/2006/relationships/image" Target="../media/image12.png"/><Relationship Id="rId27" Type="http://schemas.microsoft.com/office/2007/relationships/media" Target="../media/media4.m4a"/><Relationship Id="rId4" Type="http://schemas.microsoft.com/office/2007/relationships/media" Target="../media/media6.mp3"/><Relationship Id="rId30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.png"/><Relationship Id="rId18" Type="http://schemas.microsoft.com/office/2007/relationships/hdphoto" Target="../media/hdphoto3.wdp"/><Relationship Id="rId26" Type="http://schemas.microsoft.com/office/2007/relationships/hdphoto" Target="../media/hdphoto7.wdp"/><Relationship Id="rId3" Type="http://schemas.openxmlformats.org/officeDocument/2006/relationships/image" Target="../media/image24.png"/><Relationship Id="rId21" Type="http://schemas.openxmlformats.org/officeDocument/2006/relationships/image" Target="../media/image11.png"/><Relationship Id="rId12" Type="http://schemas.microsoft.com/office/2007/relationships/hdphoto" Target="../media/hdphoto16.wdp"/><Relationship Id="rId17" Type="http://schemas.openxmlformats.org/officeDocument/2006/relationships/image" Target="../media/image9.png"/><Relationship Id="rId25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6" Type="http://schemas.microsoft.com/office/2007/relationships/hdphoto" Target="../media/hdphoto18.wdp"/><Relationship Id="rId20" Type="http://schemas.microsoft.com/office/2007/relationships/hdphoto" Target="../media/hdphoto4.wdp"/><Relationship Id="rId29" Type="http://schemas.openxmlformats.org/officeDocument/2006/relationships/slide" Target="slide3.xml"/><Relationship Id="rId1" Type="http://schemas.openxmlformats.org/officeDocument/2006/relationships/video" Target="NULL" TargetMode="External"/><Relationship Id="rId11" Type="http://schemas.openxmlformats.org/officeDocument/2006/relationships/image" Target="../media/image26.png"/><Relationship Id="rId24" Type="http://schemas.microsoft.com/office/2007/relationships/hdphoto" Target="../media/hdphoto6.wdp"/><Relationship Id="rId32" Type="http://schemas.microsoft.com/office/2007/relationships/media" Target="../media/media5.m4a"/><Relationship Id="rId15" Type="http://schemas.openxmlformats.org/officeDocument/2006/relationships/image" Target="../media/image28.png"/><Relationship Id="rId23" Type="http://schemas.openxmlformats.org/officeDocument/2006/relationships/image" Target="../media/image12.png"/><Relationship Id="rId28" Type="http://schemas.microsoft.com/office/2007/relationships/hdphoto" Target="../media/hdphoto8.wdp"/><Relationship Id="rId5" Type="http://schemas.microsoft.com/office/2007/relationships/media" Target="../media/media6.mp3"/><Relationship Id="rId10" Type="http://schemas.microsoft.com/office/2007/relationships/hdphoto" Target="../media/hdphoto15.wdp"/><Relationship Id="rId19" Type="http://schemas.openxmlformats.org/officeDocument/2006/relationships/image" Target="../media/image10.png"/><Relationship Id="rId31" Type="http://schemas.openxmlformats.org/officeDocument/2006/relationships/image" Target="../media/image17.png"/><Relationship Id="rId4" Type="http://schemas.openxmlformats.org/officeDocument/2006/relationships/image" Target="../media/image25.png"/><Relationship Id="rId14" Type="http://schemas.microsoft.com/office/2007/relationships/hdphoto" Target="../media/hdphoto17.wdp"/><Relationship Id="rId22" Type="http://schemas.microsoft.com/office/2007/relationships/hdphoto" Target="../media/hdphoto5.wdp"/><Relationship Id="rId27" Type="http://schemas.openxmlformats.org/officeDocument/2006/relationships/image" Target="../media/image15.png"/><Relationship Id="rId30" Type="http://schemas.microsoft.com/office/2007/relationships/media" Target="../media/media4.m4a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5816" t="1209"/>
          <a:stretch>
            <a:fillRect/>
          </a:stretch>
        </p:blipFill>
        <p:spPr>
          <a:xfrm>
            <a:off x="3043646" y="1227908"/>
            <a:ext cx="4906566" cy="493279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26719" y="313899"/>
            <a:ext cx="9203140" cy="1812736"/>
          </a:xfrm>
        </p:spPr>
        <p:txBody>
          <a:bodyPr/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САМЫЕ ПОЛЕЗНЫЕ ПРОДУКТЫ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59877" y="1750423"/>
            <a:ext cx="3291840" cy="3291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1530189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7857" y="545910"/>
            <a:ext cx="9294125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ИНФОРМАЦИЯ ДЛЯ ПЕДАГОГА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Игра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используется в ходе освоения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материала тематической линии «Самые полезные продукты» программы «Разговор о здоровье и правильном питании» М.М. Безруких, А.Г. Макеевой, Т.А. Филипповой.</a:t>
            </a:r>
            <a:endParaRPr lang="ru-RU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Педагог рассматривает с ребёнком слайд № 3, помогает ему прочитать вопросы (по необходимости). Предлагает подобрать к каждому вопросу смайлик соответствующего цвета (продукты «красного», «желтого» и «зеленого» стола).Затем ребёнок выбирает продукты какого стола он хочет назвать, нажимает на соответствующий смайлик и переходит на слайд с заданием.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Работа на слайдах осуществляется с помощью кликов на картинки. По окончании выбора нужных картинок педагог предлагает ребёнку проверить себя, кликая на оставшиеся. После завершения работы на одном слайде педагог предлагает нажать на «стол» и посмотреть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результат. Чтобы вернуться на слайд с вопросами,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необходимо активировать гиперссылку (треугольник)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правом нижнем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углу слайда.</a:t>
            </a:r>
          </a:p>
        </p:txBody>
      </p:sp>
    </p:spTree>
    <p:extLst>
      <p:ext uri="{BB962C8B-B14F-4D97-AF65-F5344CB8AC3E}">
        <p14:creationId xmlns="" xmlns:p14="http://schemas.microsoft.com/office/powerpoint/2010/main" val="37790269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1552" y="1362892"/>
            <a:ext cx="8591550" cy="1325563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1. Что можно есть каждый день?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8243" y="2826941"/>
            <a:ext cx="74107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Что можно есть иногда?  </a:t>
            </a:r>
            <a:endParaRPr lang="ru-RU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8243" y="4226494"/>
            <a:ext cx="8707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Что можно есть лишь изредка?</a:t>
            </a:r>
            <a:endParaRPr lang="ru-RU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Записанный звук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-669132" y="6248400"/>
            <a:ext cx="609600" cy="609600"/>
          </a:xfrm>
          <a:prstGeom prst="rect">
            <a:avLst/>
          </a:prstGeom>
        </p:spPr>
      </p:pic>
      <p:pic>
        <p:nvPicPr>
          <p:cNvPr id="7" name="Записанный звук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5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-628651" y="6110287"/>
            <a:ext cx="609600" cy="609600"/>
          </a:xfrm>
          <a:prstGeom prst="rect">
            <a:avLst/>
          </a:prstGeom>
        </p:spPr>
      </p:pic>
      <p:pic>
        <p:nvPicPr>
          <p:cNvPr id="8" name="Записанный звук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6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-709613" y="6110287"/>
            <a:ext cx="609600" cy="609600"/>
          </a:xfrm>
          <a:prstGeom prst="rect">
            <a:avLst/>
          </a:prstGeom>
        </p:spPr>
      </p:pic>
      <p:sp>
        <p:nvSpPr>
          <p:cNvPr id="12" name="Улыбающееся лицо 11">
            <a:hlinkClick r:id="rId7" action="ppaction://hlinksldjump"/>
          </p:cNvPr>
          <p:cNvSpPr/>
          <p:nvPr/>
        </p:nvSpPr>
        <p:spPr>
          <a:xfrm>
            <a:off x="5457327" y="5650086"/>
            <a:ext cx="638673" cy="642936"/>
          </a:xfrm>
          <a:prstGeom prst="smileyFace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лыбающееся лицо 4">
            <a:hlinkClick r:id="rId8" action="ppaction://hlinksldjump"/>
          </p:cNvPr>
          <p:cNvSpPr/>
          <p:nvPr/>
        </p:nvSpPr>
        <p:spPr>
          <a:xfrm>
            <a:off x="7554375" y="5607222"/>
            <a:ext cx="735346" cy="685800"/>
          </a:xfrm>
          <a:prstGeom prst="smileyFac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лыбающееся лицо 8">
            <a:hlinkClick r:id="rId9" action="ppaction://hlinksldjump"/>
          </p:cNvPr>
          <p:cNvSpPr/>
          <p:nvPr/>
        </p:nvSpPr>
        <p:spPr>
          <a:xfrm>
            <a:off x="2526627" y="5593682"/>
            <a:ext cx="736979" cy="699340"/>
          </a:xfrm>
          <a:prstGeom prst="smileyFace">
            <a:avLst/>
          </a:prstGeom>
          <a:solidFill>
            <a:srgbClr val="FF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9776207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vide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vide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  <p:seq concurrent="1" nextAc="seek">
              <p:cTn id="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" fill="hold">
                      <p:stCondLst>
                        <p:cond delay="0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92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36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309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9">
                    <a14:imgEffect>
                      <a14:backgroundRemoval t="0" b="100000" l="10000" r="93407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4278" y="465157"/>
            <a:ext cx="1694844" cy="113051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741" y="424383"/>
            <a:ext cx="1740619" cy="939545"/>
          </a:xfrm>
          <a:prstGeom prst="rect">
            <a:avLst/>
          </a:prstGeom>
        </p:spPr>
      </p:pic>
      <p:pic>
        <p:nvPicPr>
          <p:cNvPr id="23" name="Рисунок 22" descr="молоко.png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="" xmlns:a14="http://schemas.microsoft.com/office/drawing/2010/main">
                  <a14:imgLayer r:embed="rId12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57253" y="575717"/>
            <a:ext cx="1296144" cy="1759053"/>
          </a:xfrm>
          <a:prstGeom prst="rect">
            <a:avLst/>
          </a:prstGeom>
        </p:spPr>
      </p:pic>
      <p:pic>
        <p:nvPicPr>
          <p:cNvPr id="21" name="Рисунок 20" descr="мясо.png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="" xmlns:a14="http://schemas.microsoft.com/office/drawing/2010/main">
                  <a14:imgLayer r:embed="rId14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19034" y="1154277"/>
            <a:ext cx="1564148" cy="1047359"/>
          </a:xfrm>
          <a:prstGeom prst="rect">
            <a:avLst/>
          </a:prstGeom>
        </p:spPr>
      </p:pic>
      <p:pic>
        <p:nvPicPr>
          <p:cNvPr id="18452" name="Picture 20" descr="рпсенеквг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="" xmlns:a14="http://schemas.microsoft.com/office/drawing/2010/main">
                  <a14:imgLayer r:embed="rId16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9182905" y="2570492"/>
            <a:ext cx="1546225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53" name="Picture 21" descr="уы45ы345ы5ыуе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="" xmlns:a14="http://schemas.microsoft.com/office/drawing/2010/main">
                  <a14:imgLayer r:embed="rId18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840901" y="2920118"/>
            <a:ext cx="1117600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54" name="Picture 22" descr="ршг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BEBA8EAE-BF5A-486C-A8C5-ECC9F3942E4B}">
                <a14:imgProps xmlns="" xmlns:a14="http://schemas.microsoft.com/office/drawing/2010/main">
                  <a14:imgLayer r:embed="rId20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557813" y="2738941"/>
            <a:ext cx="1327901" cy="1205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57" name="Picture 25" descr="miscellaneous_590"/>
          <p:cNvPicPr>
            <a:picLocks noChangeAspect="1" noChangeArrowheads="1" noCrop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7538428" y="1299771"/>
            <a:ext cx="108585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60" name="Picture 28" descr="чвекеуе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BEBA8EAE-BF5A-486C-A8C5-ECC9F3942E4B}">
                <a14:imgProps xmlns="" xmlns:a14="http://schemas.microsoft.com/office/drawing/2010/main">
                  <a14:imgLayer r:embed="rId2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241441" y="2948386"/>
            <a:ext cx="1296987" cy="119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62" name="Picture 30" descr="чвечуечувке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BEBA8EAE-BF5A-486C-A8C5-ECC9F3942E4B}">
                <a14:imgProps xmlns=""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219622" y="500227"/>
            <a:ext cx="1046162" cy="130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2440320" y="4523952"/>
            <a:ext cx="7622382" cy="206364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Запись (2)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26"/>
              </p:ext>
            </p:extLst>
          </p:nvPr>
        </p:nvPicPr>
        <p:blipFill>
          <a:blip r:embed="rId27" cstate="print"/>
          <a:stretch>
            <a:fillRect/>
          </a:stretch>
        </p:blipFill>
        <p:spPr>
          <a:xfrm>
            <a:off x="-647888" y="6248400"/>
            <a:ext cx="609600" cy="609600"/>
          </a:xfrm>
          <a:prstGeom prst="rect">
            <a:avLst/>
          </a:prstGeom>
        </p:spPr>
      </p:pic>
      <p:pic>
        <p:nvPicPr>
          <p:cNvPr id="4" name="подумай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28"/>
              </p:ext>
            </p:extLst>
          </p:nvPr>
        </p:nvPicPr>
        <p:blipFill>
          <a:blip r:embed="rId27" cstate="print"/>
          <a:stretch>
            <a:fillRect/>
          </a:stretch>
        </p:blipFill>
        <p:spPr>
          <a:xfrm>
            <a:off x="-609600" y="6317201"/>
            <a:ext cx="609600" cy="609600"/>
          </a:xfrm>
          <a:prstGeom prst="rect">
            <a:avLst/>
          </a:prstGeom>
        </p:spPr>
      </p:pic>
      <p:pic>
        <p:nvPicPr>
          <p:cNvPr id="5" name="подумай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28"/>
              </p:ext>
            </p:extLst>
          </p:nvPr>
        </p:nvPicPr>
        <p:blipFill>
          <a:blip r:embed="rId27" cstate="print"/>
          <a:stretch>
            <a:fillRect/>
          </a:stretch>
        </p:blipFill>
        <p:spPr>
          <a:xfrm>
            <a:off x="-609600" y="6317201"/>
            <a:ext cx="609600" cy="609600"/>
          </a:xfrm>
          <a:prstGeom prst="rect">
            <a:avLst/>
          </a:prstGeom>
        </p:spPr>
      </p:pic>
      <p:pic>
        <p:nvPicPr>
          <p:cNvPr id="6" name="подумай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28"/>
              </p:ext>
            </p:extLst>
          </p:nvPr>
        </p:nvPicPr>
        <p:blipFill>
          <a:blip r:embed="rId27" cstate="print"/>
          <a:stretch>
            <a:fillRect/>
          </a:stretch>
        </p:blipFill>
        <p:spPr>
          <a:xfrm>
            <a:off x="-676651" y="6400289"/>
            <a:ext cx="609600" cy="609600"/>
          </a:xfrm>
          <a:prstGeom prst="rect">
            <a:avLst/>
          </a:prstGeom>
        </p:spPr>
      </p:pic>
      <p:pic>
        <p:nvPicPr>
          <p:cNvPr id="7" name="подумай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28"/>
              </p:ext>
            </p:extLst>
          </p:nvPr>
        </p:nvPicPr>
        <p:blipFill>
          <a:blip r:embed="rId27" cstate="print"/>
          <a:stretch>
            <a:fillRect/>
          </a:stretch>
        </p:blipFill>
        <p:spPr>
          <a:xfrm>
            <a:off x="-909825" y="6248400"/>
            <a:ext cx="609600" cy="609600"/>
          </a:xfrm>
          <a:prstGeom prst="rect">
            <a:avLst/>
          </a:prstGeom>
        </p:spPr>
      </p:pic>
      <p:pic>
        <p:nvPicPr>
          <p:cNvPr id="8" name="подумай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28"/>
              </p:ext>
            </p:extLst>
          </p:nvPr>
        </p:nvPicPr>
        <p:blipFill>
          <a:blip r:embed="rId27" cstate="print"/>
          <a:stretch>
            <a:fillRect/>
          </a:stretch>
        </p:blipFill>
        <p:spPr>
          <a:xfrm>
            <a:off x="-705414" y="6282801"/>
            <a:ext cx="609600" cy="609600"/>
          </a:xfrm>
          <a:prstGeom prst="rect">
            <a:avLst/>
          </a:prstGeom>
        </p:spPr>
      </p:pic>
      <p:pic>
        <p:nvPicPr>
          <p:cNvPr id="9" name="подумай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28"/>
              </p:ext>
            </p:extLst>
          </p:nvPr>
        </p:nvPicPr>
        <p:blipFill>
          <a:blip r:embed="rId27" cstate="print"/>
          <a:stretch>
            <a:fillRect/>
          </a:stretch>
        </p:blipFill>
        <p:spPr>
          <a:xfrm>
            <a:off x="-781990" y="6219495"/>
            <a:ext cx="609600" cy="609600"/>
          </a:xfrm>
          <a:prstGeom prst="rect">
            <a:avLst/>
          </a:prstGeom>
        </p:spPr>
      </p:pic>
      <p:pic>
        <p:nvPicPr>
          <p:cNvPr id="10" name="правильно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26"/>
              </p:ext>
            </p:extLst>
          </p:nvPr>
        </p:nvPicPr>
        <p:blipFill>
          <a:blip r:embed="rId27" cstate="print"/>
          <a:stretch>
            <a:fillRect/>
          </a:stretch>
        </p:blipFill>
        <p:spPr>
          <a:xfrm>
            <a:off x="-781990" y="5444345"/>
            <a:ext cx="609600" cy="609600"/>
          </a:xfrm>
          <a:prstGeom prst="rect">
            <a:avLst/>
          </a:prstGeom>
        </p:spPr>
      </p:pic>
      <p:pic>
        <p:nvPicPr>
          <p:cNvPr id="11" name="правильно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26"/>
              </p:ext>
            </p:extLst>
          </p:nvPr>
        </p:nvPicPr>
        <p:blipFill>
          <a:blip r:embed="rId27" cstate="print"/>
          <a:stretch>
            <a:fillRect/>
          </a:stretch>
        </p:blipFill>
        <p:spPr>
          <a:xfrm>
            <a:off x="-900300" y="3622211"/>
            <a:ext cx="609600" cy="609600"/>
          </a:xfrm>
          <a:prstGeom prst="rect">
            <a:avLst/>
          </a:prstGeom>
        </p:spPr>
      </p:pic>
      <p:pic>
        <p:nvPicPr>
          <p:cNvPr id="12" name="правильно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26"/>
              </p:ext>
            </p:extLst>
          </p:nvPr>
        </p:nvPicPr>
        <p:blipFill>
          <a:blip r:embed="rId27" cstate="print"/>
          <a:stretch>
            <a:fillRect/>
          </a:stretch>
        </p:blipFill>
        <p:spPr>
          <a:xfrm>
            <a:off x="-781990" y="3739699"/>
            <a:ext cx="609600" cy="609600"/>
          </a:xfrm>
          <a:prstGeom prst="rect">
            <a:avLst/>
          </a:prstGeom>
        </p:spPr>
      </p:pic>
      <p:pic>
        <p:nvPicPr>
          <p:cNvPr id="13" name="правильно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26"/>
              </p:ext>
            </p:extLst>
          </p:nvPr>
        </p:nvPicPr>
        <p:blipFill>
          <a:blip r:embed="rId27" cstate="print"/>
          <a:stretch>
            <a:fillRect/>
          </a:stretch>
        </p:blipFill>
        <p:spPr>
          <a:xfrm>
            <a:off x="-710177" y="4418100"/>
            <a:ext cx="609600" cy="609600"/>
          </a:xfrm>
          <a:prstGeom prst="rect">
            <a:avLst/>
          </a:prstGeom>
        </p:spPr>
      </p:pic>
      <p:pic>
        <p:nvPicPr>
          <p:cNvPr id="24" name="aplodismenty_bolshoy_kontsertnyy_zal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6">
                  <p14:trim end="60005.65"/>
                </p14:media>
              </p:ext>
            </p:extLst>
          </p:nvPr>
        </p:nvPicPr>
        <p:blipFill>
          <a:blip r:embed="rId27" cstate="print"/>
          <a:stretch>
            <a:fillRect/>
          </a:stretch>
        </p:blipFill>
        <p:spPr>
          <a:xfrm>
            <a:off x="-595500" y="2766555"/>
            <a:ext cx="609600" cy="609600"/>
          </a:xfrm>
          <a:prstGeom prst="rect">
            <a:avLst/>
          </a:prstGeom>
        </p:spPr>
      </p:pic>
      <p:cxnSp>
        <p:nvCxnSpPr>
          <p:cNvPr id="17" name="Прямая соединительная линия 16"/>
          <p:cNvCxnSpPr/>
          <p:nvPr/>
        </p:nvCxnSpPr>
        <p:spPr>
          <a:xfrm>
            <a:off x="2378031" y="4558352"/>
            <a:ext cx="7577986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Равнобедренный треугольник 18">
            <a:hlinkClick r:id="rId29" action="ppaction://hlinksldjump"/>
          </p:cNvPr>
          <p:cNvSpPr/>
          <p:nvPr/>
        </p:nvSpPr>
        <p:spPr>
          <a:xfrm>
            <a:off x="11596717" y="6400289"/>
            <a:ext cx="595283" cy="428806"/>
          </a:xfrm>
          <a:prstGeom prst="triangl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правильно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26"/>
              </p:ext>
            </p:extLst>
          </p:nvPr>
        </p:nvPicPr>
        <p:blipFill>
          <a:blip r:embed="rId30" cstate="print"/>
          <a:stretch>
            <a:fillRect/>
          </a:stretch>
        </p:blipFill>
        <p:spPr>
          <a:xfrm>
            <a:off x="-914400" y="4723650"/>
            <a:ext cx="609600" cy="609600"/>
          </a:xfrm>
          <a:prstGeom prst="rect">
            <a:avLst/>
          </a:prstGeom>
        </p:spPr>
      </p:pic>
      <p:pic>
        <p:nvPicPr>
          <p:cNvPr id="22" name="правильно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26"/>
              </p:ext>
            </p:extLst>
          </p:nvPr>
        </p:nvPicPr>
        <p:blipFill>
          <a:blip r:embed="rId30" cstate="print"/>
          <a:stretch>
            <a:fillRect/>
          </a:stretch>
        </p:blipFill>
        <p:spPr>
          <a:xfrm>
            <a:off x="-952688" y="2115411"/>
            <a:ext cx="609600" cy="609600"/>
          </a:xfrm>
          <a:prstGeom prst="rect">
            <a:avLst/>
          </a:prstGeom>
        </p:spPr>
      </p:pic>
      <p:pic>
        <p:nvPicPr>
          <p:cNvPr id="25" name="подумай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28"/>
              </p:ext>
            </p:extLst>
          </p:nvPr>
        </p:nvPicPr>
        <p:blipFill>
          <a:blip r:embed="rId30" cstate="print"/>
          <a:stretch>
            <a:fillRect/>
          </a:stretch>
        </p:blipFill>
        <p:spPr>
          <a:xfrm>
            <a:off x="-848498" y="152389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7599677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1.48148E-6 L 0.00312 0.5817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2907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49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84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81481E-6 L -0.09141 0.3254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35" y="16273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49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4.07407E-6 L -0.14179 0.60949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96" y="30463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49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vide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84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184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184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258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62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84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184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184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258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4"/>
                  </p:tgtEl>
                </p:cond>
              </p:nextCondLst>
            </p:seq>
            <p:vide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84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84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84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258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60"/>
                  </p:tgtEl>
                </p:cond>
              </p:nextCondLst>
            </p:seq>
            <p:vide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84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184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184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258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7"/>
                  </p:tgtEl>
                </p:cond>
              </p:nextCondLst>
            </p:seq>
            <p:vide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vide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84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7037E-7 L -0.18269 0.3463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41" y="17315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249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2"/>
                  </p:tgtEl>
                </p:cond>
              </p:nextCondLst>
            </p:seq>
            <p:vide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  <p:video>
              <p:cMediaNode vol="8000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  <p:vide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  <p:video>
              <p:cMediaNode vol="8000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video>
            <p:video>
              <p:cMediaNode vol="8000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video>
            <p:vide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video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3" dur="4569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video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1.48148E-6 L -0.21093 0.71435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47" y="35718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1" dur="2495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video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4.07407E-6 L 0.21497 0.7044 " pathEditMode="relative" rAng="0" ptsTypes="AA">
                                      <p:cBhvr>
                                        <p:cTn id="9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42" y="35208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9" dur="249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4" dur="258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video>
              <p:cMediaNode vol="80000">
                <p:cTn id="10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video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s://img2.freepng.ru/20180202/xlq/kisspng-egg-chicken-eggs-5a741d629cc563.17418271151755913864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9">
                    <a14:imgEffect>
                      <a14:backgroundRemoval t="7105" b="98553" l="4444" r="95889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033" y="1637876"/>
            <a:ext cx="1005416" cy="84901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supermarket39.ru/image/cache/catalog/2019foto/smetana20%25oaomoloko-500x500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="" xmlns:a14="http://schemas.microsoft.com/office/drawing/2010/main">
                  <a14:imgLayer r:embed="rId11">
                    <a14:imgEffect>
                      <a14:backgroundRemoval t="3000" b="95400" l="12400" r="876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8889" y="1891364"/>
            <a:ext cx="1427411" cy="142741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="" xmlns:a14="http://schemas.microsoft.com/office/drawing/2010/main">
                  <a14:imgLayer r:embed="rId13">
                    <a14:imgEffect>
                      <a14:backgroundRemoval t="5143" b="95286" l="4667" r="98889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21537" y="2917943"/>
            <a:ext cx="1355950" cy="1054628"/>
          </a:xfrm>
          <a:prstGeom prst="rect">
            <a:avLst/>
          </a:prstGeom>
        </p:spPr>
      </p:pic>
      <p:pic>
        <p:nvPicPr>
          <p:cNvPr id="1026" name="Picture 2" descr="https://banner2.cleanpng.com/20180426/zeq/kisspng-computer-icons-hot-dog-clip-art-5ae1c63b953c58.6727900615247457876113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="" xmlns:a14="http://schemas.microsoft.com/office/drawing/2010/main">
                  <a14:imgLayer r:embed="rId15">
                    <a14:imgEffect>
                      <a14:backgroundRemoval t="14423" b="90000" l="18556" r="82778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209" y="2788779"/>
            <a:ext cx="2381432" cy="13759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0-tub-ru.yandex.net/i?id=4ace582b36afce5d3f6cb055e65f37b9-l&amp;n=13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="" xmlns:a14="http://schemas.microsoft.com/office/drawing/2010/main">
                  <a14:imgLayer r:embed="rId1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9517" y="548965"/>
            <a:ext cx="1511661" cy="151166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Рисунок 22" descr="молоко.png"/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="" xmlns:a14="http://schemas.microsoft.com/office/drawing/2010/main">
                  <a14:imgLayer r:embed="rId19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57253" y="575717"/>
            <a:ext cx="1296144" cy="1759053"/>
          </a:xfrm>
          <a:prstGeom prst="rect">
            <a:avLst/>
          </a:prstGeom>
        </p:spPr>
      </p:pic>
      <p:pic>
        <p:nvPicPr>
          <p:cNvPr id="21" name="Рисунок 20" descr="мясо.png"/>
          <p:cNvPicPr>
            <a:picLocks noChangeAspect="1"/>
          </p:cNvPicPr>
          <p:nvPr/>
        </p:nvPicPr>
        <p:blipFill>
          <a:blip r:embed="rId20" cstate="print">
            <a:extLst>
              <a:ext uri="{BEBA8EAE-BF5A-486C-A8C5-ECC9F3942E4B}">
                <a14:imgProps xmlns="" xmlns:a14="http://schemas.microsoft.com/office/drawing/2010/main">
                  <a14:imgLayer r:embed="rId21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78206" y="4338096"/>
            <a:ext cx="1947098" cy="1303784"/>
          </a:xfrm>
          <a:prstGeom prst="rect">
            <a:avLst/>
          </a:prstGeom>
        </p:spPr>
      </p:pic>
      <p:pic>
        <p:nvPicPr>
          <p:cNvPr id="18453" name="Picture 21" descr="уы45ы345ы5ыуе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BEBA8EAE-BF5A-486C-A8C5-ECC9F3942E4B}">
                <a14:imgProps xmlns="" xmlns:a14="http://schemas.microsoft.com/office/drawing/2010/main">
                  <a14:imgLayer r:embed="rId2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840901" y="2920118"/>
            <a:ext cx="1117600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54" name="Picture 22" descr="ршг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BEBA8EAE-BF5A-486C-A8C5-ECC9F3942E4B}">
                <a14:imgProps xmlns="" xmlns:a14="http://schemas.microsoft.com/office/drawing/2010/main">
                  <a14:imgLayer r:embed="rId25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353632" y="2107693"/>
            <a:ext cx="1316373" cy="1195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57" name="Picture 25" descr="miscellaneous_590"/>
          <p:cNvPicPr>
            <a:picLocks noChangeAspect="1" noChangeArrowheads="1" noCrop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1288745" y="388195"/>
            <a:ext cx="108585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543176" y="4558352"/>
            <a:ext cx="7106444" cy="2063649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правильно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27">
                  <p14:trim st="1187" end="402.9791"/>
                </p14:media>
              </p:ext>
            </p:extLst>
          </p:nvPr>
        </p:nvPicPr>
        <p:blipFill>
          <a:blip r:embed="rId28" cstate="print"/>
          <a:stretch>
            <a:fillRect/>
          </a:stretch>
        </p:blipFill>
        <p:spPr>
          <a:xfrm>
            <a:off x="-865188" y="4921789"/>
            <a:ext cx="609600" cy="609600"/>
          </a:xfrm>
          <a:prstGeom prst="rect">
            <a:avLst/>
          </a:prstGeom>
        </p:spPr>
      </p:pic>
      <p:pic>
        <p:nvPicPr>
          <p:cNvPr id="4" name="правильно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27">
                  <p14:trim st="1205" end="473.9791"/>
                </p14:media>
              </p:ext>
            </p:extLst>
          </p:nvPr>
        </p:nvPicPr>
        <p:blipFill>
          <a:blip r:embed="rId28" cstate="print"/>
          <a:stretch>
            <a:fillRect/>
          </a:stretch>
        </p:blipFill>
        <p:spPr>
          <a:xfrm>
            <a:off x="-678408" y="5531389"/>
            <a:ext cx="609600" cy="609600"/>
          </a:xfrm>
          <a:prstGeom prst="rect">
            <a:avLst/>
          </a:prstGeom>
        </p:spPr>
      </p:pic>
      <p:pic>
        <p:nvPicPr>
          <p:cNvPr id="7" name="правильно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27">
                  <p14:trim st="1193" end="427.9791"/>
                </p14:media>
              </p:ext>
            </p:extLst>
          </p:nvPr>
        </p:nvPicPr>
        <p:blipFill>
          <a:blip r:embed="rId28" cstate="print"/>
          <a:stretch>
            <a:fillRect/>
          </a:stretch>
        </p:blipFill>
        <p:spPr>
          <a:xfrm>
            <a:off x="-598488" y="6140989"/>
            <a:ext cx="609600" cy="609600"/>
          </a:xfrm>
          <a:prstGeom prst="rect">
            <a:avLst/>
          </a:prstGeom>
        </p:spPr>
      </p:pic>
      <p:pic>
        <p:nvPicPr>
          <p:cNvPr id="8" name="подумай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29">
                  <p14:trim st="554" end="615.3125"/>
                </p14:media>
              </p:ext>
            </p:extLst>
          </p:nvPr>
        </p:nvPicPr>
        <p:blipFill>
          <a:blip r:embed="rId28" cstate="print"/>
          <a:stretch>
            <a:fillRect/>
          </a:stretch>
        </p:blipFill>
        <p:spPr>
          <a:xfrm>
            <a:off x="-688303" y="3097796"/>
            <a:ext cx="609600" cy="609600"/>
          </a:xfrm>
          <a:prstGeom prst="rect">
            <a:avLst/>
          </a:prstGeom>
        </p:spPr>
      </p:pic>
      <p:pic>
        <p:nvPicPr>
          <p:cNvPr id="19" name="подумай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29">
                  <p14:trim st="554" end="615.3125"/>
                </p14:media>
              </p:ext>
            </p:extLst>
          </p:nvPr>
        </p:nvPicPr>
        <p:blipFill>
          <a:blip r:embed="rId28" cstate="print"/>
          <a:stretch>
            <a:fillRect/>
          </a:stretch>
        </p:blipFill>
        <p:spPr>
          <a:xfrm>
            <a:off x="-831735" y="3362970"/>
            <a:ext cx="609600" cy="609600"/>
          </a:xfrm>
          <a:prstGeom prst="rect">
            <a:avLst/>
          </a:prstGeom>
        </p:spPr>
      </p:pic>
      <p:pic>
        <p:nvPicPr>
          <p:cNvPr id="20" name="подумай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29">
                  <p14:trim st="554" end="615.3125"/>
                </p14:media>
              </p:ext>
            </p:extLst>
          </p:nvPr>
        </p:nvPicPr>
        <p:blipFill>
          <a:blip r:embed="rId28" cstate="print"/>
          <a:stretch>
            <a:fillRect/>
          </a:stretch>
        </p:blipFill>
        <p:spPr>
          <a:xfrm>
            <a:off x="-1204565" y="3755463"/>
            <a:ext cx="609600" cy="609600"/>
          </a:xfrm>
          <a:prstGeom prst="rect">
            <a:avLst/>
          </a:prstGeom>
        </p:spPr>
      </p:pic>
      <p:pic>
        <p:nvPicPr>
          <p:cNvPr id="22" name="подумай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29">
                  <p14:trim st="554" end="615.3125"/>
                </p14:media>
              </p:ext>
            </p:extLst>
          </p:nvPr>
        </p:nvPicPr>
        <p:blipFill>
          <a:blip r:embed="rId28" cstate="print"/>
          <a:stretch>
            <a:fillRect/>
          </a:stretch>
        </p:blipFill>
        <p:spPr>
          <a:xfrm>
            <a:off x="-678408" y="3948752"/>
            <a:ext cx="609600" cy="609600"/>
          </a:xfrm>
          <a:prstGeom prst="rect">
            <a:avLst/>
          </a:prstGeom>
        </p:spPr>
      </p:pic>
      <p:pic>
        <p:nvPicPr>
          <p:cNvPr id="24" name="подумай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29">
                  <p14:trim st="554" end="615.3125"/>
                </p14:media>
              </p:ext>
            </p:extLst>
          </p:nvPr>
        </p:nvPicPr>
        <p:blipFill>
          <a:blip r:embed="rId28" cstate="print"/>
          <a:stretch>
            <a:fillRect/>
          </a:stretch>
        </p:blipFill>
        <p:spPr>
          <a:xfrm>
            <a:off x="-785343" y="4171773"/>
            <a:ext cx="609600" cy="609600"/>
          </a:xfrm>
          <a:prstGeom prst="rect">
            <a:avLst/>
          </a:prstGeom>
        </p:spPr>
      </p:pic>
      <p:pic>
        <p:nvPicPr>
          <p:cNvPr id="25" name="подумай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29">
                  <p14:trim st="554" end="615.3125"/>
                </p14:media>
              </p:ext>
            </p:extLst>
          </p:nvPr>
        </p:nvPicPr>
        <p:blipFill>
          <a:blip r:embed="rId28" cstate="print"/>
          <a:stretch>
            <a:fillRect/>
          </a:stretch>
        </p:blipFill>
        <p:spPr>
          <a:xfrm>
            <a:off x="-678408" y="4429763"/>
            <a:ext cx="609600" cy="609600"/>
          </a:xfrm>
          <a:prstGeom prst="rect">
            <a:avLst/>
          </a:prstGeom>
        </p:spPr>
      </p:pic>
      <p:pic>
        <p:nvPicPr>
          <p:cNvPr id="26" name="подумай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29">
                  <p14:trim st="554" end="615.3125"/>
                </p14:media>
              </p:ext>
            </p:extLst>
          </p:nvPr>
        </p:nvPicPr>
        <p:blipFill>
          <a:blip r:embed="rId28" cstate="print"/>
          <a:stretch>
            <a:fillRect/>
          </a:stretch>
        </p:blipFill>
        <p:spPr>
          <a:xfrm>
            <a:off x="-825228" y="4980576"/>
            <a:ext cx="609600" cy="609600"/>
          </a:xfrm>
          <a:prstGeom prst="rect">
            <a:avLst/>
          </a:prstGeom>
        </p:spPr>
      </p:pic>
      <p:pic>
        <p:nvPicPr>
          <p:cNvPr id="27" name="подумай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29">
                  <p14:trim st="554" end="615.3125"/>
                </p14:media>
              </p:ext>
            </p:extLst>
          </p:nvPr>
        </p:nvPicPr>
        <p:blipFill>
          <a:blip r:embed="rId28" cstate="print"/>
          <a:stretch>
            <a:fillRect/>
          </a:stretch>
        </p:blipFill>
        <p:spPr>
          <a:xfrm>
            <a:off x="-908816" y="2964144"/>
            <a:ext cx="609600" cy="609600"/>
          </a:xfrm>
          <a:prstGeom prst="rect">
            <a:avLst/>
          </a:prstGeom>
        </p:spPr>
      </p:pic>
      <p:pic>
        <p:nvPicPr>
          <p:cNvPr id="28" name="aplodismenty_bolshoy_kontsertnyy_zal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4">
                  <p14:trim end="60005.65"/>
                </p14:media>
              </p:ext>
            </p:extLst>
          </p:nvPr>
        </p:nvPicPr>
        <p:blipFill>
          <a:blip r:embed="rId28" cstate="print"/>
          <a:stretch>
            <a:fillRect/>
          </a:stretch>
        </p:blipFill>
        <p:spPr>
          <a:xfrm>
            <a:off x="-721910" y="2512014"/>
            <a:ext cx="609600" cy="609600"/>
          </a:xfrm>
          <a:prstGeom prst="rect">
            <a:avLst/>
          </a:prstGeom>
        </p:spPr>
      </p:pic>
      <p:cxnSp>
        <p:nvCxnSpPr>
          <p:cNvPr id="10" name="Прямая соединительная линия 9"/>
          <p:cNvCxnSpPr/>
          <p:nvPr/>
        </p:nvCxnSpPr>
        <p:spPr>
          <a:xfrm>
            <a:off x="2543176" y="4558352"/>
            <a:ext cx="7106443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Равнобедренный треугольник 10">
            <a:hlinkClick r:id="rId30" action="ppaction://hlinksldjump"/>
          </p:cNvPr>
          <p:cNvSpPr/>
          <p:nvPr/>
        </p:nvSpPr>
        <p:spPr>
          <a:xfrm>
            <a:off x="11810209" y="6421976"/>
            <a:ext cx="371475" cy="400050"/>
          </a:xfrm>
          <a:prstGeom prst="triangl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правильно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27"/>
              </p:ext>
            </p:extLst>
          </p:nvPr>
        </p:nvPicPr>
        <p:blipFill>
          <a:blip r:embed="rId31" cstate="print"/>
          <a:stretch>
            <a:fillRect/>
          </a:stretch>
        </p:blipFill>
        <p:spPr>
          <a:xfrm>
            <a:off x="-831735" y="1895912"/>
            <a:ext cx="609600" cy="609600"/>
          </a:xfrm>
          <a:prstGeom prst="rect">
            <a:avLst/>
          </a:prstGeom>
        </p:spPr>
      </p:pic>
      <p:pic>
        <p:nvPicPr>
          <p:cNvPr id="9" name="правильно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27"/>
              </p:ext>
            </p:extLst>
          </p:nvPr>
        </p:nvPicPr>
        <p:blipFill>
          <a:blip r:embed="rId31" cstate="print"/>
          <a:stretch>
            <a:fillRect/>
          </a:stretch>
        </p:blipFill>
        <p:spPr>
          <a:xfrm>
            <a:off x="-866588" y="1966709"/>
            <a:ext cx="609600" cy="609600"/>
          </a:xfrm>
          <a:prstGeom prst="rect">
            <a:avLst/>
          </a:prstGeom>
        </p:spPr>
      </p:pic>
      <p:pic>
        <p:nvPicPr>
          <p:cNvPr id="12" name="правильно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27"/>
              </p:ext>
            </p:extLst>
          </p:nvPr>
        </p:nvPicPr>
        <p:blipFill>
          <a:blip r:embed="rId31" cstate="print"/>
          <a:stretch>
            <a:fillRect/>
          </a:stretch>
        </p:blipFill>
        <p:spPr>
          <a:xfrm>
            <a:off x="-1163379" y="1637876"/>
            <a:ext cx="609600" cy="609600"/>
          </a:xfrm>
          <a:prstGeom prst="rect">
            <a:avLst/>
          </a:prstGeom>
        </p:spPr>
      </p:pic>
      <p:pic>
        <p:nvPicPr>
          <p:cNvPr id="13" name="правильно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27"/>
              </p:ext>
            </p:extLst>
          </p:nvPr>
        </p:nvPicPr>
        <p:blipFill>
          <a:blip r:embed="rId31" cstate="print"/>
          <a:stretch>
            <a:fillRect/>
          </a:stretch>
        </p:blipFill>
        <p:spPr>
          <a:xfrm>
            <a:off x="-1098074" y="1307101"/>
            <a:ext cx="609600" cy="609600"/>
          </a:xfrm>
          <a:prstGeom prst="rect">
            <a:avLst/>
          </a:prstGeom>
        </p:spPr>
      </p:pic>
      <p:pic>
        <p:nvPicPr>
          <p:cNvPr id="14" name="правильно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27"/>
              </p:ext>
            </p:extLst>
          </p:nvPr>
        </p:nvPicPr>
        <p:blipFill>
          <a:blip r:embed="rId31" cstate="print"/>
          <a:stretch>
            <a:fillRect/>
          </a:stretch>
        </p:blipFill>
        <p:spPr>
          <a:xfrm>
            <a:off x="-1138776" y="1236431"/>
            <a:ext cx="609600" cy="6096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8339986" y="-794500"/>
            <a:ext cx="2719052" cy="2731245"/>
          </a:xfrm>
          <a:prstGeom prst="rect">
            <a:avLst/>
          </a:prstGeom>
        </p:spPr>
      </p:pic>
      <p:pic>
        <p:nvPicPr>
          <p:cNvPr id="16" name="подумай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29"/>
              </p:ext>
            </p:extLst>
          </p:nvPr>
        </p:nvPicPr>
        <p:blipFill>
          <a:blip r:embed="rId31" cstate="print"/>
          <a:stretch>
            <a:fillRect/>
          </a:stretch>
        </p:blipFill>
        <p:spPr>
          <a:xfrm>
            <a:off x="-934577" y="58030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505176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4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4.44444E-6 L 0.22474 0.3868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37" y="1932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8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4"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vide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video>
            <p:vide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video>
            <p:vide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video>
            <p:vide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412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vide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video>
            <p:vide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vide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412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84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84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84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1412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7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1412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84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184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1412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3"/>
                  </p:tgtEl>
                </p:cond>
              </p:nextCondLst>
            </p:seq>
            <p:vide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video>
            <p:vide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video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4569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4.44444E-6 L 0.06042 0.33264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21" y="1662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9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2.22222E-6 L 0.1918 0.66389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33194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249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video>
              <p:cMediaNode vol="8000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  <p:vide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video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0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1.11111E-6 L -0.24349 0.39931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74" y="19954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1" dur="249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4"/>
                  </p:tgtEl>
                </p:cond>
              </p:nextCondLst>
            </p:seq>
            <p:vide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video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4.81481E-6 L -0.06731 0.34352 " pathEditMode="relative" rAng="0" ptsTypes="AA">
                                      <p:cBhvr>
                                        <p:cTn id="9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72" y="17176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9" dur="87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4.44444E-6 L -0.38203 0.55139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02" y="27569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6" dur="249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video>
              <p:cMediaNode vol="80000">
                <p:cTn id="10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video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3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5" dur="258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video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https://i.pinimg.com/originals/90/e4/1c/90e41cb19c591c3c4d02a278ea5f6a3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8171" y="4381284"/>
            <a:ext cx="1102829" cy="11083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img2.freepng.ru/20180323/tvw/kisspng-mettwurst-ham-chinese-sausage-cervelat-sausage-5ab4ea5b78c269.592429011521805915494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10">
                    <a14:imgEffect>
                      <a14:backgroundRemoval t="2097" b="98871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56582">
            <a:off x="7013327" y="990577"/>
            <a:ext cx="2274696" cy="15670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="" xmlns:a14="http://schemas.microsoft.com/office/drawing/2010/main">
                  <a14:imgLayer r:embed="rId12">
                    <a14:imgEffect>
                      <a14:backgroundRemoval t="3654" b="90000" l="21000" r="7644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432" y="4175430"/>
            <a:ext cx="3349474" cy="1935252"/>
          </a:xfrm>
          <a:prstGeom prst="rect">
            <a:avLst/>
          </a:prstGeom>
        </p:spPr>
      </p:pic>
      <p:pic>
        <p:nvPicPr>
          <p:cNvPr id="2050" name="Picture 2" descr="https://img2.freepng.ru/20190724/tla/kisspng-cupcake-frosting-icing-birthday-cake-chocolate-c-5d38dcd6dc2084.5741988915640076389016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=""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864" y="2157639"/>
            <a:ext cx="1493494" cy="222364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avatars.mds.yandex.net/get-pdb/1613577/bb3766ff-9af8-4d46-af4c-8864237afc25/s1200?webp=false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="" xmlns:a14="http://schemas.microsoft.com/office/drawing/2010/main">
                  <a14:imgLayer r:embed="rId16">
                    <a14:imgEffect>
                      <a14:backgroundRemoval t="1094" b="97344" l="1778" r="98778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164" y="1089763"/>
            <a:ext cx="1437646" cy="10223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Рисунок 22" descr="молоко.png"/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="" xmlns:a14="http://schemas.microsoft.com/office/drawing/2010/main">
                  <a14:imgLayer r:embed="rId18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57458" y="2328880"/>
            <a:ext cx="1296144" cy="1759053"/>
          </a:xfrm>
          <a:prstGeom prst="rect">
            <a:avLst/>
          </a:prstGeom>
        </p:spPr>
      </p:pic>
      <p:pic>
        <p:nvPicPr>
          <p:cNvPr id="21" name="Рисунок 20" descr="мясо.png"/>
          <p:cNvPicPr>
            <a:picLocks noChangeAspect="1"/>
          </p:cNvPicPr>
          <p:nvPr/>
        </p:nvPicPr>
        <p:blipFill>
          <a:blip r:embed="rId19" cstate="print">
            <a:extLst>
              <a:ext uri="{BEBA8EAE-BF5A-486C-A8C5-ECC9F3942E4B}">
                <a14:imgProps xmlns="" xmlns:a14="http://schemas.microsoft.com/office/drawing/2010/main">
                  <a14:imgLayer r:embed="rId20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8495" y="220225"/>
            <a:ext cx="1947098" cy="1303784"/>
          </a:xfrm>
          <a:prstGeom prst="rect">
            <a:avLst/>
          </a:prstGeom>
        </p:spPr>
      </p:pic>
      <p:pic>
        <p:nvPicPr>
          <p:cNvPr id="18452" name="Picture 20" descr="рпсенеквг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BEBA8EAE-BF5A-486C-A8C5-ECC9F3942E4B}">
                <a14:imgProps xmlns="" xmlns:a14="http://schemas.microsoft.com/office/drawing/2010/main">
                  <a14:imgLayer r:embed="rId22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564156" y="220225"/>
            <a:ext cx="1546225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53" name="Picture 21" descr="уы45ы345ы5ыуе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BEBA8EAE-BF5A-486C-A8C5-ECC9F3942E4B}">
                <a14:imgProps xmlns="" xmlns:a14="http://schemas.microsoft.com/office/drawing/2010/main">
                  <a14:imgLayer r:embed="rId24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840249" y="2663875"/>
            <a:ext cx="1357893" cy="1512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54" name="Picture 22" descr="ршг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BEBA8EAE-BF5A-486C-A8C5-ECC9F3942E4B}">
                <a14:imgProps xmlns="" xmlns:a14="http://schemas.microsoft.com/office/drawing/2010/main">
                  <a14:imgLayer r:embed="rId26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9928302" y="1089763"/>
            <a:ext cx="1103114" cy="1001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60" name="Picture 28" descr="чвекеуе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BEBA8EAE-BF5A-486C-A8C5-ECC9F3942E4B}">
                <a14:imgProps xmlns="" xmlns:a14="http://schemas.microsoft.com/office/drawing/2010/main">
                  <a14:imgLayer r:embed="rId28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8939393" y="2681164"/>
            <a:ext cx="1296987" cy="119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931432" y="4525463"/>
            <a:ext cx="6862663" cy="206364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937279" y="4536569"/>
            <a:ext cx="685681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Равнобедренный треугольник 9">
            <a:hlinkClick r:id="rId29" action="ppaction://hlinksldjump"/>
          </p:cNvPr>
          <p:cNvSpPr/>
          <p:nvPr/>
        </p:nvSpPr>
        <p:spPr>
          <a:xfrm>
            <a:off x="11596717" y="6400800"/>
            <a:ext cx="433358" cy="457200"/>
          </a:xfrm>
          <a:prstGeom prst="triangl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правильно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0"/>
              </p:ext>
            </p:extLst>
          </p:nvPr>
        </p:nvPicPr>
        <p:blipFill>
          <a:blip r:embed="rId31" cstate="print"/>
          <a:stretch>
            <a:fillRect/>
          </a:stretch>
        </p:blipFill>
        <p:spPr>
          <a:xfrm>
            <a:off x="-1024922" y="2663875"/>
            <a:ext cx="609600" cy="609600"/>
          </a:xfrm>
          <a:prstGeom prst="rect">
            <a:avLst/>
          </a:prstGeom>
        </p:spPr>
      </p:pic>
      <p:pic>
        <p:nvPicPr>
          <p:cNvPr id="14" name="подумай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2"/>
              </p:ext>
            </p:extLst>
          </p:nvPr>
        </p:nvPicPr>
        <p:blipFill>
          <a:blip r:embed="rId31" cstate="print"/>
          <a:stretch>
            <a:fillRect/>
          </a:stretch>
        </p:blipFill>
        <p:spPr>
          <a:xfrm>
            <a:off x="-875411" y="2410757"/>
            <a:ext cx="609600" cy="609600"/>
          </a:xfrm>
          <a:prstGeom prst="rect">
            <a:avLst/>
          </a:prstGeom>
        </p:spPr>
      </p:pic>
      <p:pic>
        <p:nvPicPr>
          <p:cNvPr id="15" name="подумай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2"/>
              </p:ext>
            </p:extLst>
          </p:nvPr>
        </p:nvPicPr>
        <p:blipFill>
          <a:blip r:embed="rId31" cstate="print"/>
          <a:stretch>
            <a:fillRect/>
          </a:stretch>
        </p:blipFill>
        <p:spPr>
          <a:xfrm>
            <a:off x="-714922" y="2157639"/>
            <a:ext cx="609600" cy="609600"/>
          </a:xfrm>
          <a:prstGeom prst="rect">
            <a:avLst/>
          </a:prstGeom>
        </p:spPr>
      </p:pic>
      <p:pic>
        <p:nvPicPr>
          <p:cNvPr id="16" name="правильно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0"/>
              </p:ext>
            </p:extLst>
          </p:nvPr>
        </p:nvPicPr>
        <p:blipFill>
          <a:blip r:embed="rId31" cstate="print"/>
          <a:stretch>
            <a:fillRect/>
          </a:stretch>
        </p:blipFill>
        <p:spPr>
          <a:xfrm>
            <a:off x="-616479" y="2054275"/>
            <a:ext cx="609600" cy="609600"/>
          </a:xfrm>
          <a:prstGeom prst="rect">
            <a:avLst/>
          </a:prstGeom>
        </p:spPr>
      </p:pic>
      <p:pic>
        <p:nvPicPr>
          <p:cNvPr id="19" name="правильно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0"/>
              </p:ext>
            </p:extLst>
          </p:nvPr>
        </p:nvPicPr>
        <p:blipFill>
          <a:blip r:embed="rId31" cstate="print"/>
          <a:stretch>
            <a:fillRect/>
          </a:stretch>
        </p:blipFill>
        <p:spPr>
          <a:xfrm>
            <a:off x="-810804" y="3027011"/>
            <a:ext cx="609600" cy="609600"/>
          </a:xfrm>
          <a:prstGeom prst="rect">
            <a:avLst/>
          </a:prstGeom>
        </p:spPr>
      </p:pic>
      <p:pic>
        <p:nvPicPr>
          <p:cNvPr id="30" name="правильно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0"/>
              </p:ext>
            </p:extLst>
          </p:nvPr>
        </p:nvPicPr>
        <p:blipFill>
          <a:blip r:embed="rId31" cstate="print"/>
          <a:stretch>
            <a:fillRect/>
          </a:stretch>
        </p:blipFill>
        <p:spPr>
          <a:xfrm>
            <a:off x="-631599" y="2663875"/>
            <a:ext cx="609600" cy="609600"/>
          </a:xfrm>
          <a:prstGeom prst="rect">
            <a:avLst/>
          </a:prstGeom>
        </p:spPr>
      </p:pic>
      <p:pic>
        <p:nvPicPr>
          <p:cNvPr id="31" name="подумай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2"/>
              </p:ext>
            </p:extLst>
          </p:nvPr>
        </p:nvPicPr>
        <p:blipFill>
          <a:blip r:embed="rId31" cstate="print"/>
          <a:stretch>
            <a:fillRect/>
          </a:stretch>
        </p:blipFill>
        <p:spPr>
          <a:xfrm>
            <a:off x="-550637" y="2686389"/>
            <a:ext cx="609600" cy="609600"/>
          </a:xfrm>
          <a:prstGeom prst="rect">
            <a:avLst/>
          </a:prstGeom>
        </p:spPr>
      </p:pic>
      <p:pic>
        <p:nvPicPr>
          <p:cNvPr id="2048" name="подумай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2"/>
              </p:ext>
            </p:extLst>
          </p:nvPr>
        </p:nvPicPr>
        <p:blipFill>
          <a:blip r:embed="rId31" cstate="print"/>
          <a:stretch>
            <a:fillRect/>
          </a:stretch>
        </p:blipFill>
        <p:spPr>
          <a:xfrm>
            <a:off x="-714922" y="3474911"/>
            <a:ext cx="609600" cy="609600"/>
          </a:xfrm>
          <a:prstGeom prst="rect">
            <a:avLst/>
          </a:prstGeom>
        </p:spPr>
      </p:pic>
      <p:pic>
        <p:nvPicPr>
          <p:cNvPr id="2049" name="правильно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0"/>
              </p:ext>
            </p:extLst>
          </p:nvPr>
        </p:nvPicPr>
        <p:blipFill>
          <a:blip r:embed="rId31" cstate="print"/>
          <a:stretch>
            <a:fillRect/>
          </a:stretch>
        </p:blipFill>
        <p:spPr>
          <a:xfrm>
            <a:off x="-522168" y="3745178"/>
            <a:ext cx="609600" cy="609600"/>
          </a:xfrm>
          <a:prstGeom prst="rect">
            <a:avLst/>
          </a:prstGeom>
        </p:spPr>
      </p:pic>
      <p:pic>
        <p:nvPicPr>
          <p:cNvPr id="2051" name="подумай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2"/>
              </p:ext>
            </p:extLst>
          </p:nvPr>
        </p:nvPicPr>
        <p:blipFill>
          <a:blip r:embed="rId31" cstate="print"/>
          <a:stretch>
            <a:fillRect/>
          </a:stretch>
        </p:blipFill>
        <p:spPr>
          <a:xfrm>
            <a:off x="-510602" y="3684294"/>
            <a:ext cx="609600" cy="609600"/>
          </a:xfrm>
          <a:prstGeom prst="rect">
            <a:avLst/>
          </a:prstGeom>
        </p:spPr>
      </p:pic>
      <p:pic>
        <p:nvPicPr>
          <p:cNvPr id="2053" name="подумай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2"/>
              </p:ext>
            </p:extLst>
          </p:nvPr>
        </p:nvPicPr>
        <p:blipFill>
          <a:blip r:embed="rId31" cstate="print"/>
          <a:stretch>
            <a:fillRect/>
          </a:stretch>
        </p:blipFill>
        <p:spPr>
          <a:xfrm>
            <a:off x="-528079" y="5315296"/>
            <a:ext cx="609600" cy="609600"/>
          </a:xfrm>
          <a:prstGeom prst="rect">
            <a:avLst/>
          </a:prstGeom>
        </p:spPr>
      </p:pic>
      <p:pic>
        <p:nvPicPr>
          <p:cNvPr id="2055" name="правильно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0"/>
              </p:ext>
            </p:extLst>
          </p:nvPr>
        </p:nvPicPr>
        <p:blipFill>
          <a:blip r:embed="rId31" cstate="print"/>
          <a:stretch>
            <a:fillRect/>
          </a:stretch>
        </p:blipFill>
        <p:spPr>
          <a:xfrm>
            <a:off x="-898151" y="4079253"/>
            <a:ext cx="609600" cy="609600"/>
          </a:xfrm>
          <a:prstGeom prst="rect">
            <a:avLst/>
          </a:prstGeom>
        </p:spPr>
      </p:pic>
      <p:pic>
        <p:nvPicPr>
          <p:cNvPr id="2057" name="правильно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0"/>
              </p:ext>
            </p:extLst>
          </p:nvPr>
        </p:nvPicPr>
        <p:blipFill>
          <a:blip r:embed="rId31" cstate="print"/>
          <a:stretch>
            <a:fillRect/>
          </a:stretch>
        </p:blipFill>
        <p:spPr>
          <a:xfrm>
            <a:off x="-831625" y="5489656"/>
            <a:ext cx="609600" cy="609600"/>
          </a:xfrm>
          <a:prstGeom prst="rect">
            <a:avLst/>
          </a:prstGeom>
        </p:spPr>
      </p:pic>
      <p:pic>
        <p:nvPicPr>
          <p:cNvPr id="2058" name="aplodismenty_bolshoy_kontsertnyy_zal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5"/>
              </p:ext>
            </p:extLst>
          </p:nvPr>
        </p:nvPicPr>
        <p:blipFill>
          <a:blip r:embed="rId31" cstate="print"/>
          <a:stretch>
            <a:fillRect/>
          </a:stretch>
        </p:blipFill>
        <p:spPr>
          <a:xfrm>
            <a:off x="-710159" y="47948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0563504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1.48148E-6 L 0.1181 0.0865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98" y="432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49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258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258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vide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video>
            <p:vide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vide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3.7037E-7 L -0.02969 0.30324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4" y="15162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495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  <p:vide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video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3.33333E-6 L 0.06732 0.53241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59" y="2662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2495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vide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vide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84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258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3"/>
                  </p:tgtEl>
                </p:cond>
              </p:nextCondLst>
            </p:seq>
            <p:vide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video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84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2581" fill="hold"/>
                                        <p:tgtEl>
                                          <p:spTgt spid="20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2"/>
                  </p:tgtEl>
                </p:cond>
              </p:nextCondLst>
            </p:seq>
            <p:video>
              <p:cMediaNode vol="80000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48"/>
                </p:tgtEl>
              </p:cMediaNode>
            </p:video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4.81481E-6 L -0.06406 0.63079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03" y="31528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1" dur="2495" fill="hold"/>
                                        <p:tgtEl>
                                          <p:spTgt spid="20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  <p:video>
              <p:cMediaNode vol="80000"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49"/>
                </p:tgtEl>
              </p:cMediaNode>
            </p:video>
            <p:video>
              <p:cMediaNode vol="8000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51"/>
                </p:tgtEl>
              </p:cMediaNode>
            </p:video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184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4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4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4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4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4" dur="2581" fill="hold"/>
                                        <p:tgtEl>
                                          <p:spTgt spid="20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60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184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5" dur="2581" fill="hold"/>
                                        <p:tgtEl>
                                          <p:spTgt spid="20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4"/>
                  </p:tgtEl>
                </p:cond>
              </p:nextCondLst>
            </p:seq>
            <p:video>
              <p:cMediaNode vol="80000">
                <p:cTn id="10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53"/>
                </p:tgtEl>
              </p:cMediaNode>
            </p:video>
            <p:video>
              <p:cMediaNode vol="80000">
                <p:cTn id="10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55"/>
                </p:tgtEl>
              </p:cMediaNode>
            </p:video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20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4.07407E-6 L -0.14817 0.13333 " pathEditMode="relative" rAng="0" ptsTypes="AA">
                                      <p:cBhvr>
                                        <p:cTn id="112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09" y="6667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4" dur="2495" fill="hold"/>
                                        <p:tgtEl>
                                          <p:spTgt spid="20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6"/>
                  </p:tgtEl>
                </p:cond>
              </p:nextCondLst>
            </p:seq>
            <p:video>
              <p:cMediaNode vol="8000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57"/>
                </p:tgtEl>
              </p:cMediaNode>
            </p:video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5" dur="64574" fill="hold"/>
                                        <p:tgtEl>
                                          <p:spTgt spid="20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58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0" y="0"/>
            <a:ext cx="1219200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0" y="6858000"/>
            <a:ext cx="121920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https://filed18-14.my.mail.ru/pic?url=http%3A%2F%2Fs07.radikal.ru%2Fi180%2F1208%2Fc7%2F1095d872fa5f.gif&amp;mw=&amp;mh=&amp;sig=53b430c859319a18ffd2bb1292871d55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858" y="697144"/>
            <a:ext cx="9334728" cy="47892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58423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582594"/>
          </a:xfrm>
        </p:spPr>
        <p:txBody>
          <a:bodyPr/>
          <a:lstStyle/>
          <a:p>
            <a:r>
              <a:rPr lang="ru-RU" sz="2400" b="1" dirty="0">
                <a:solidFill>
                  <a:srgbClr val="0070C0"/>
                </a:solidFill>
              </a:rPr>
              <a:t>Информация для педагога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45919" y="783772"/>
            <a:ext cx="9731829" cy="5392066"/>
          </a:xfrm>
        </p:spPr>
        <p:txBody>
          <a:bodyPr/>
          <a:lstStyle/>
          <a:p>
            <a:pPr algn="just"/>
            <a:r>
              <a:rPr lang="ru-RU" sz="2000" b="1" dirty="0"/>
              <a:t>Высокий уровень освоения материала программы: </a:t>
            </a:r>
            <a:r>
              <a:rPr lang="ru-RU" sz="2000" dirty="0"/>
              <a:t>ребенок самостоятельно </a:t>
            </a:r>
            <a:r>
              <a:rPr lang="ru-RU" sz="2000" dirty="0" smtClean="0"/>
              <a:t>выбирает и называет соответствующий вопросу цвет смайлика. </a:t>
            </a:r>
            <a:r>
              <a:rPr lang="ru-RU" sz="2000" dirty="0"/>
              <a:t>У</a:t>
            </a:r>
            <a:r>
              <a:rPr lang="ru-RU" sz="2000" dirty="0" smtClean="0"/>
              <a:t>веренно </a:t>
            </a:r>
            <a:r>
              <a:rPr lang="ru-RU" sz="2000" dirty="0"/>
              <a:t>и правильно подбирает все </a:t>
            </a:r>
            <a:r>
              <a:rPr lang="ru-RU" sz="2000" dirty="0" smtClean="0"/>
              <a:t>картинки с продуктами, предназначенными для употребления в выбранном случае. Может назвать несколько продуктов указанного «стола», не изображенных на слайде</a:t>
            </a:r>
          </a:p>
          <a:p>
            <a:pPr algn="just"/>
            <a:endParaRPr lang="ru-RU" sz="2000" dirty="0"/>
          </a:p>
          <a:p>
            <a:pPr algn="just"/>
            <a:r>
              <a:rPr lang="ru-RU" sz="2000" b="1" dirty="0"/>
              <a:t>Средний уровень освоения материала программы: </a:t>
            </a:r>
            <a:r>
              <a:rPr lang="ru-RU" sz="2000" dirty="0"/>
              <a:t>ребенок </a:t>
            </a:r>
            <a:r>
              <a:rPr lang="ru-RU" sz="2000" dirty="0" smtClean="0"/>
              <a:t>с небольшой помощью педагога выбирает </a:t>
            </a:r>
            <a:r>
              <a:rPr lang="ru-RU" sz="2000" dirty="0"/>
              <a:t>и называет соответствующий вопросу цвет </a:t>
            </a:r>
            <a:r>
              <a:rPr lang="ru-RU" sz="2000" dirty="0" smtClean="0"/>
              <a:t>смайлика; </a:t>
            </a:r>
            <a:r>
              <a:rPr lang="ru-RU" sz="2000" dirty="0"/>
              <a:t>подбирает </a:t>
            </a:r>
            <a:r>
              <a:rPr lang="ru-RU" sz="2000" dirty="0" smtClean="0"/>
              <a:t>некоторые картинки </a:t>
            </a:r>
            <a:r>
              <a:rPr lang="ru-RU" sz="2000" dirty="0"/>
              <a:t>с продуктами, </a:t>
            </a:r>
            <a:r>
              <a:rPr lang="ru-RU" sz="2000" dirty="0" smtClean="0"/>
              <a:t>предназначенными </a:t>
            </a:r>
            <a:r>
              <a:rPr lang="ru-RU" sz="2000" dirty="0"/>
              <a:t>для употребления в выбранном </a:t>
            </a:r>
            <a:r>
              <a:rPr lang="ru-RU" sz="2000" dirty="0" smtClean="0"/>
              <a:t>случае, может допустить 1-2 ошибки выполняя задание на слайде. Затрудняется с наименованием продуктов соответствующего стола, не изображенных на слайде.</a:t>
            </a:r>
          </a:p>
          <a:p>
            <a:pPr algn="just">
              <a:buNone/>
            </a:pPr>
            <a:endParaRPr lang="ru-RU" sz="2000" dirty="0"/>
          </a:p>
          <a:p>
            <a:pPr algn="just"/>
            <a:r>
              <a:rPr lang="ru-RU" sz="2000" b="1" dirty="0"/>
              <a:t>Низкий уровень освоения материала программы</a:t>
            </a:r>
            <a:r>
              <a:rPr lang="ru-RU" sz="2000" dirty="0"/>
              <a:t>: ребенок испытывает значительные затруднения </a:t>
            </a:r>
            <a:r>
              <a:rPr lang="ru-RU" sz="2000" dirty="0" smtClean="0"/>
              <a:t>в выборе продуктов определенного «стола», выполняет задание наугад, допускает большое количество ошибок. Не может назвать продукты, относящиеся к «столу» определенного цвета, если их изображения нет на слайде.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246988084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030A0"/>
      </a:hlink>
      <a:folHlink>
        <a:srgbClr val="7030A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530</TotalTime>
  <Words>329</Words>
  <Application>Microsoft Office PowerPoint</Application>
  <PresentationFormat>Произвольный</PresentationFormat>
  <Paragraphs>14</Paragraphs>
  <Slides>8</Slides>
  <Notes>0</Notes>
  <HiddenSlides>0</HiddenSlides>
  <MMClips>50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1_Тема Office</vt:lpstr>
      <vt:lpstr>САМЫЕ ПОЛЕЗНЫЕ ПРОДУКТЫ</vt:lpstr>
      <vt:lpstr>Слайд 2</vt:lpstr>
      <vt:lpstr>1. Что можно есть каждый день?</vt:lpstr>
      <vt:lpstr>Слайд 4</vt:lpstr>
      <vt:lpstr>Слайд 5</vt:lpstr>
      <vt:lpstr>Слайд 6</vt:lpstr>
      <vt:lpstr>Слайд 7</vt:lpstr>
      <vt:lpstr>Информация для педагога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Разноцветные столы</dc:title>
  <dc:creator>Хозяин</dc:creator>
  <cp:lastModifiedBy>4123</cp:lastModifiedBy>
  <cp:revision>53</cp:revision>
  <dcterms:created xsi:type="dcterms:W3CDTF">2020-02-05T15:48:08Z</dcterms:created>
  <dcterms:modified xsi:type="dcterms:W3CDTF">2021-01-25T10:55:19Z</dcterms:modified>
</cp:coreProperties>
</file>