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DFFF"/>
    <a:srgbClr val="FFFF00"/>
    <a:srgbClr val="33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2" autoAdjust="0"/>
    <p:restoredTop sz="94660"/>
  </p:normalViewPr>
  <p:slideViewPr>
    <p:cSldViewPr>
      <p:cViewPr>
        <p:scale>
          <a:sx n="65" d="100"/>
          <a:sy n="65" d="100"/>
        </p:scale>
        <p:origin x="-1320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FDDFE-7D9B-47DD-9F5C-938E22834C72}" type="datetimeFigureOut">
              <a:rPr lang="ru-RU" smtClean="0"/>
              <a:pPr/>
              <a:t>13.01.2021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15648-C663-4E6F-BAF6-6666ECBC6D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mg-fotki.yandex.ru/get/60015/200418627.15e/0_16ef73_a557fe6e_orig.pn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062038"/>
            <a:ext cx="882502" cy="4733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slide" Target="slide3.xml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pn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5" Type="http://schemas.openxmlformats.org/officeDocument/2006/relationships/image" Target="../media/image1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png"/><Relationship Id="rId2" Type="http://schemas.openxmlformats.org/officeDocument/2006/relationships/image" Target="../media/image5.jpeg"/><Relationship Id="rId16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5" Type="http://schemas.openxmlformats.org/officeDocument/2006/relationships/image" Target="../media/image33.pn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2.jpeg"/><Relationship Id="rId3" Type="http://schemas.openxmlformats.org/officeDocument/2006/relationships/image" Target="../media/image5.jpeg"/><Relationship Id="rId7" Type="http://schemas.openxmlformats.org/officeDocument/2006/relationships/image" Target="../media/image37.jpeg"/><Relationship Id="rId12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png"/><Relationship Id="rId5" Type="http://schemas.openxmlformats.org/officeDocument/2006/relationships/image" Target="../media/image35.jpeg"/><Relationship Id="rId15" Type="http://schemas.openxmlformats.org/officeDocument/2006/relationships/image" Target="../media/image44.jpeg"/><Relationship Id="rId10" Type="http://schemas.openxmlformats.org/officeDocument/2006/relationships/image" Target="../media/image40.png"/><Relationship Id="rId4" Type="http://schemas.openxmlformats.org/officeDocument/2006/relationships/slide" Target="slide3.xml"/><Relationship Id="rId9" Type="http://schemas.openxmlformats.org/officeDocument/2006/relationships/image" Target="../media/image39.png"/><Relationship Id="rId14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3.jpeg"/><Relationship Id="rId3" Type="http://schemas.openxmlformats.org/officeDocument/2006/relationships/image" Target="../media/image45.jpeg"/><Relationship Id="rId7" Type="http://schemas.openxmlformats.org/officeDocument/2006/relationships/image" Target="../media/image47.jpeg"/><Relationship Id="rId12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27.jpeg"/><Relationship Id="rId5" Type="http://schemas.openxmlformats.org/officeDocument/2006/relationships/image" Target="../media/image34.png"/><Relationship Id="rId10" Type="http://schemas.openxmlformats.org/officeDocument/2006/relationships/image" Target="../media/image49.jpeg"/><Relationship Id="rId4" Type="http://schemas.openxmlformats.org/officeDocument/2006/relationships/image" Target="../media/image46.jpeg"/><Relationship Id="rId9" Type="http://schemas.openxmlformats.org/officeDocument/2006/relationships/image" Target="../media/image4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115616" y="857232"/>
            <a:ext cx="7742664" cy="4118200"/>
            <a:chOff x="1115616" y="791839"/>
            <a:chExt cx="7165477" cy="433829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791839"/>
              <a:ext cx="7165477" cy="12644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72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Где живут витамины</a:t>
              </a:r>
              <a:endParaRPr lang="ru-RU" sz="72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4741066"/>
              <a:ext cx="5084703" cy="389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2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6" name="Рисунок 5" descr="C:\Users\4123\Desktop\photoeditorsdk-export-28-2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285992"/>
            <a:ext cx="5940425" cy="3021094"/>
          </a:xfrm>
          <a:prstGeom prst="trapezoid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Информация для педагога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928670"/>
            <a:ext cx="7901014" cy="539593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/>
              <a:t>Игра  </a:t>
            </a:r>
            <a:r>
              <a:rPr lang="ru-RU" sz="2800" dirty="0" smtClean="0"/>
              <a:t>используется в ходе освоения </a:t>
            </a:r>
            <a:r>
              <a:rPr lang="ru-RU" sz="2800" dirty="0" smtClean="0"/>
              <a:t>материала тематических линий «Овощи, ягоды, фрукты – витаминные продукты»  и «Что помогает быть сильным и ловким» программы «Разговор о здоровье и правильном питании» М.М. Безруких, А.Г. Макеевой, Т.А. Филипповой. </a:t>
            </a:r>
          </a:p>
          <a:p>
            <a:pPr algn="just"/>
            <a:r>
              <a:rPr lang="ru-RU" sz="2800" dirty="0" smtClean="0"/>
              <a:t>Перед началом игры педагог предлагает ребенку рассмотреть слайд и прочитать слова (слайд № 3), затем подумать, продукты с каким витамином он хочет выбрать.</a:t>
            </a:r>
          </a:p>
          <a:p>
            <a:pPr algn="just"/>
            <a:r>
              <a:rPr lang="ru-RU" sz="2800" dirty="0" smtClean="0"/>
              <a:t>Задания можно выполнять в любой последовательности. Ребенок, нажимая на фигуру напротив выбранного витамина переходит на нужный слайд и выполняет задание, когда задание выполнено, нажимая на фигуру в правом нижнем углу слайда, возвращается на исходную страницу игры и может выбрать следующее задание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РАССЕЛИ В ДОМИКИ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4546" y="1285860"/>
            <a:ext cx="6472254" cy="503874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ВИТАМИН   </a:t>
            </a:r>
            <a:r>
              <a:rPr lang="ru-RU" sz="3600" dirty="0" smtClean="0">
                <a:solidFill>
                  <a:srgbClr val="FFC000"/>
                </a:solidFill>
              </a:rPr>
              <a:t>А</a:t>
            </a:r>
          </a:p>
          <a:p>
            <a:pPr>
              <a:buNone/>
            </a:pPr>
            <a:endParaRPr lang="ru-RU" sz="3200" dirty="0" smtClean="0"/>
          </a:p>
          <a:p>
            <a:r>
              <a:rPr lang="ru-RU" sz="3200" dirty="0" smtClean="0"/>
              <a:t>ВИТАМИН  </a:t>
            </a:r>
            <a:r>
              <a:rPr lang="ru-RU" sz="3600" dirty="0" smtClean="0">
                <a:solidFill>
                  <a:srgbClr val="C00000"/>
                </a:solidFill>
              </a:rPr>
              <a:t>В</a:t>
            </a:r>
          </a:p>
          <a:p>
            <a:endParaRPr lang="ru-RU" sz="3200" dirty="0" smtClean="0"/>
          </a:p>
          <a:p>
            <a:r>
              <a:rPr lang="ru-RU" sz="3200" dirty="0" smtClean="0"/>
              <a:t>ВИТАМИН  </a:t>
            </a:r>
            <a:r>
              <a:rPr lang="ru-RU" sz="3600" dirty="0" smtClean="0">
                <a:solidFill>
                  <a:srgbClr val="00B050"/>
                </a:solidFill>
              </a:rPr>
              <a:t>С</a:t>
            </a:r>
          </a:p>
          <a:p>
            <a:endParaRPr lang="ru-RU" sz="3200" dirty="0" smtClean="0"/>
          </a:p>
          <a:p>
            <a:r>
              <a:rPr lang="ru-RU" sz="3200" dirty="0" smtClean="0"/>
              <a:t>ВИТАМИН  </a:t>
            </a:r>
            <a:r>
              <a:rPr lang="ru-RU" sz="3600" dirty="0" smtClean="0">
                <a:solidFill>
                  <a:srgbClr val="00B0F0"/>
                </a:solidFill>
              </a:rPr>
              <a:t>Д</a:t>
            </a:r>
            <a:endParaRPr lang="ru-RU" sz="3600" dirty="0">
              <a:solidFill>
                <a:srgbClr val="00B0F0"/>
              </a:solidFill>
            </a:endParaRPr>
          </a:p>
        </p:txBody>
      </p:sp>
      <p:sp>
        <p:nvSpPr>
          <p:cNvPr id="4" name="Десятиугольник 3">
            <a:hlinkClick r:id="rId2" action="ppaction://hlinksldjump"/>
          </p:cNvPr>
          <p:cNvSpPr/>
          <p:nvPr/>
        </p:nvSpPr>
        <p:spPr>
          <a:xfrm>
            <a:off x="6072198" y="1285860"/>
            <a:ext cx="714380" cy="714380"/>
          </a:xfrm>
          <a:prstGeom prst="dec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есятиугольник 4">
            <a:hlinkClick r:id="rId3" action="ppaction://hlinksldjump"/>
          </p:cNvPr>
          <p:cNvSpPr/>
          <p:nvPr/>
        </p:nvSpPr>
        <p:spPr>
          <a:xfrm>
            <a:off x="6143636" y="2500306"/>
            <a:ext cx="714380" cy="714380"/>
          </a:xfrm>
          <a:prstGeom prst="decag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есятиугольник 5">
            <a:hlinkClick r:id="rId4" action="ppaction://hlinksldjump"/>
          </p:cNvPr>
          <p:cNvSpPr/>
          <p:nvPr/>
        </p:nvSpPr>
        <p:spPr>
          <a:xfrm>
            <a:off x="6143636" y="3786190"/>
            <a:ext cx="714380" cy="714380"/>
          </a:xfrm>
          <a:prstGeom prst="decag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есятиугольник 6">
            <a:hlinkClick r:id="rId5" action="ppaction://hlinksldjump"/>
          </p:cNvPr>
          <p:cNvSpPr/>
          <p:nvPr/>
        </p:nvSpPr>
        <p:spPr>
          <a:xfrm>
            <a:off x="6215074" y="5072074"/>
            <a:ext cx="714380" cy="714380"/>
          </a:xfrm>
          <a:prstGeom prst="decag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витамины\5772_f6155f11342f26f0536c96c30471fa79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0"/>
            <a:ext cx="4332269" cy="6858000"/>
          </a:xfrm>
          <a:prstGeom prst="rect">
            <a:avLst/>
          </a:prstGeom>
          <a:noFill/>
        </p:spPr>
      </p:pic>
      <p:pic>
        <p:nvPicPr>
          <p:cNvPr id="1027" name="Picture 3" descr="E:\витамины\a-znachit-pervi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285860"/>
            <a:ext cx="1071570" cy="1071570"/>
          </a:xfrm>
          <a:prstGeom prst="rect">
            <a:avLst/>
          </a:prstGeom>
          <a:noFill/>
        </p:spPr>
      </p:pic>
      <p:pic>
        <p:nvPicPr>
          <p:cNvPr id="1028" name="Picture 4" descr="E:\витамины\14-15-cascaval-shutterstock-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1857364"/>
            <a:ext cx="1010915" cy="714380"/>
          </a:xfrm>
          <a:prstGeom prst="rect">
            <a:avLst/>
          </a:prstGeom>
          <a:noFill/>
        </p:spPr>
      </p:pic>
      <p:pic>
        <p:nvPicPr>
          <p:cNvPr id="1032" name="Picture 8" descr="E:\витамины\dva-bolgarskih-pertsa-oranzhevyj-i-krasnyj-1200x100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2396" y="3143248"/>
            <a:ext cx="1028707" cy="857256"/>
          </a:xfrm>
          <a:prstGeom prst="rect">
            <a:avLst/>
          </a:prstGeom>
          <a:noFill/>
        </p:spPr>
      </p:pic>
      <p:pic>
        <p:nvPicPr>
          <p:cNvPr id="1033" name="Picture 9" descr="E:\витамины\kabugu-kendisinden-bile-faydali-8-besin-152941729154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2643182"/>
            <a:ext cx="1055084" cy="857256"/>
          </a:xfrm>
          <a:prstGeom prst="rect">
            <a:avLst/>
          </a:prstGeom>
          <a:noFill/>
        </p:spPr>
      </p:pic>
      <p:pic>
        <p:nvPicPr>
          <p:cNvPr id="1034" name="Picture 10" descr="E:\витамины\maxresdefaul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4572008"/>
            <a:ext cx="1127968" cy="857256"/>
          </a:xfrm>
          <a:prstGeom prst="rect">
            <a:avLst/>
          </a:prstGeom>
          <a:noFill/>
        </p:spPr>
      </p:pic>
      <p:pic>
        <p:nvPicPr>
          <p:cNvPr id="1035" name="Picture 11" descr="E:\витамины\depositphotos_321432538-stock-photo-fresh-broccoli-isolated-on-whit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57290" y="3857628"/>
            <a:ext cx="928694" cy="815745"/>
          </a:xfrm>
          <a:prstGeom prst="rect">
            <a:avLst/>
          </a:prstGeom>
          <a:noFill/>
        </p:spPr>
      </p:pic>
      <p:pic>
        <p:nvPicPr>
          <p:cNvPr id="1036" name="Picture 12" descr="E:\витамины\Биотин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86710" y="5214950"/>
            <a:ext cx="1000132" cy="826776"/>
          </a:xfrm>
          <a:prstGeom prst="rect">
            <a:avLst/>
          </a:prstGeom>
          <a:noFill/>
        </p:spPr>
      </p:pic>
      <p:pic>
        <p:nvPicPr>
          <p:cNvPr id="1037" name="Picture 13" descr="E:\витамины\s1200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282" y="1571612"/>
            <a:ext cx="1034619" cy="1000132"/>
          </a:xfrm>
          <a:prstGeom prst="rect">
            <a:avLst/>
          </a:prstGeom>
          <a:noFill/>
        </p:spPr>
      </p:pic>
      <p:pic>
        <p:nvPicPr>
          <p:cNvPr id="1038" name="Picture 14" descr="E:\витамины\Ojywvl68FM.jpe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3768" y="357166"/>
            <a:ext cx="1298873" cy="857256"/>
          </a:xfrm>
          <a:prstGeom prst="rect">
            <a:avLst/>
          </a:prstGeom>
          <a:noFill/>
        </p:spPr>
      </p:pic>
      <p:pic>
        <p:nvPicPr>
          <p:cNvPr id="17" name="Picture 7" descr="C:\Users\Professional\Desktop\витамины\kisspng-eggplant-vegetable-clip-art-eggplant-5ab505cb2d2098.0337386915218129391849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28728" y="5572140"/>
            <a:ext cx="825637" cy="950906"/>
          </a:xfrm>
          <a:prstGeom prst="rect">
            <a:avLst/>
          </a:prstGeom>
          <a:noFill/>
        </p:spPr>
      </p:pic>
      <p:pic>
        <p:nvPicPr>
          <p:cNvPr id="21" name="Picture 58" descr="C:\Users\Professional\Desktop\витамины\2f1961838bf70287b6cb6d40f406b6c0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428860" y="214290"/>
            <a:ext cx="984251" cy="760558"/>
          </a:xfrm>
          <a:prstGeom prst="rect">
            <a:avLst/>
          </a:prstGeom>
          <a:noFill/>
        </p:spPr>
      </p:pic>
      <p:pic>
        <p:nvPicPr>
          <p:cNvPr id="1039" name="Picture 15" descr="E:\витамины\Oj6cOHDLluEo0qu65W9ZYXwiuBVd6MKkdPGakswg.jpe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500826" y="5715016"/>
            <a:ext cx="1114433" cy="928694"/>
          </a:xfrm>
          <a:prstGeom prst="rect">
            <a:avLst/>
          </a:prstGeom>
          <a:noFill/>
        </p:spPr>
      </p:pic>
      <p:pic>
        <p:nvPicPr>
          <p:cNvPr id="1040" name="Picture 16" descr="E:\витамины\kisspng-strawberry-photography-food-clip-art-5afcdaae12ff84.4964582015265204940778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00100" y="714356"/>
            <a:ext cx="1232780" cy="928694"/>
          </a:xfrm>
          <a:prstGeom prst="rect">
            <a:avLst/>
          </a:prstGeom>
          <a:noFill/>
        </p:spPr>
      </p:pic>
      <p:pic>
        <p:nvPicPr>
          <p:cNvPr id="1041" name="Picture 17" descr="E:\витамины\depositphotos_93317634-stock-photo-green-pea-pods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43702" y="4286256"/>
            <a:ext cx="1141660" cy="806773"/>
          </a:xfrm>
          <a:prstGeom prst="rect">
            <a:avLst/>
          </a:prstGeom>
          <a:noFill/>
        </p:spPr>
      </p:pic>
      <p:pic>
        <p:nvPicPr>
          <p:cNvPr id="1042" name="Picture 18" descr="E:\витамины\png-transparent-corn-on-the-cob-maize-food-ingredient-corn-food-fruit-vegetables.pn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572132" y="357166"/>
            <a:ext cx="1172002" cy="1000108"/>
          </a:xfrm>
          <a:prstGeom prst="rect">
            <a:avLst/>
          </a:prstGeom>
          <a:noFill/>
        </p:spPr>
      </p:pic>
      <p:sp>
        <p:nvSpPr>
          <p:cNvPr id="18" name="5-конечная звезда 17">
            <a:hlinkClick r:id="rId18" action="ppaction://hlinksldjump"/>
          </p:cNvPr>
          <p:cNvSpPr/>
          <p:nvPr/>
        </p:nvSpPr>
        <p:spPr>
          <a:xfrm>
            <a:off x="8001024" y="6072206"/>
            <a:ext cx="714380" cy="57150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03704E-6 L 0.2599 0.02106 " pathEditMode="relative" ptsTypes="AA">
                                      <p:cBhvr>
                                        <p:cTn id="6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25781 0.1560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-0.50244 0.147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" y="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72 -0.00555 L -0.33542 -0.15254 " pathEditMode="relative" ptsTypes="AA">
                                      <p:cBhvr>
                                        <p:cTn id="21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0.50156 0.1277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" y="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97 0.04607 L 0.19045 0.2351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6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2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8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6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72" dur="2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78" dur="2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витамины\5772_f6155f11342f26f0536c96c30471fa79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7450" y="1"/>
            <a:ext cx="4229100" cy="6858000"/>
          </a:xfrm>
          <a:prstGeom prst="rect">
            <a:avLst/>
          </a:prstGeom>
          <a:noFill/>
        </p:spPr>
      </p:pic>
      <p:pic>
        <p:nvPicPr>
          <p:cNvPr id="1027" name="Picture 3" descr="E:\витамины\vitamin-quotvqu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285860"/>
            <a:ext cx="1071570" cy="1000132"/>
          </a:xfrm>
          <a:prstGeom prst="rect">
            <a:avLst/>
          </a:prstGeom>
          <a:noFill/>
        </p:spPr>
      </p:pic>
      <p:pic>
        <p:nvPicPr>
          <p:cNvPr id="1033" name="Picture 9" descr="E:\витамины\kartofe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286256"/>
            <a:ext cx="1214446" cy="1143008"/>
          </a:xfrm>
          <a:prstGeom prst="rect">
            <a:avLst/>
          </a:prstGeom>
          <a:noFill/>
        </p:spPr>
      </p:pic>
      <p:pic>
        <p:nvPicPr>
          <p:cNvPr id="1034" name="Picture 10" descr="E:\витамины\kisspng-chicken-meat-ham-chicken-5a8df3d0b34916.643094971519252432734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2143116"/>
            <a:ext cx="1428750" cy="952500"/>
          </a:xfrm>
          <a:prstGeom prst="rect">
            <a:avLst/>
          </a:prstGeom>
          <a:noFill/>
        </p:spPr>
      </p:pic>
      <p:pic>
        <p:nvPicPr>
          <p:cNvPr id="1035" name="Picture 11" descr="E:\витамины\268245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20" y="1071546"/>
            <a:ext cx="1214436" cy="942975"/>
          </a:xfrm>
          <a:prstGeom prst="rect">
            <a:avLst/>
          </a:prstGeom>
          <a:noFill/>
        </p:spPr>
      </p:pic>
      <p:pic>
        <p:nvPicPr>
          <p:cNvPr id="1036" name="Picture 12" descr="E:\витамины\arbuz-krasnyj-1024x85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8662" y="2786058"/>
            <a:ext cx="1214446" cy="1000132"/>
          </a:xfrm>
          <a:prstGeom prst="rect">
            <a:avLst/>
          </a:prstGeom>
          <a:noFill/>
        </p:spPr>
      </p:pic>
      <p:pic>
        <p:nvPicPr>
          <p:cNvPr id="13" name="Picture 63" descr="C:\Users\Professional\Desktop\витамины\505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57356" y="571480"/>
            <a:ext cx="1285884" cy="935029"/>
          </a:xfrm>
          <a:prstGeom prst="rect">
            <a:avLst/>
          </a:prstGeom>
          <a:noFill/>
        </p:spPr>
      </p:pic>
      <p:pic>
        <p:nvPicPr>
          <p:cNvPr id="1038" name="Picture 14" descr="E:\витамины\slide-2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15140" y="4429132"/>
            <a:ext cx="1057276" cy="928694"/>
          </a:xfrm>
          <a:prstGeom prst="rect">
            <a:avLst/>
          </a:prstGeom>
          <a:noFill/>
        </p:spPr>
      </p:pic>
      <p:pic>
        <p:nvPicPr>
          <p:cNvPr id="1039" name="Picture 15" descr="E:\витамины\nabor-zeleni-svezhej-ukrop-petrushka-zelenij-luk_698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3768" y="5429264"/>
            <a:ext cx="1143008" cy="1143008"/>
          </a:xfrm>
          <a:prstGeom prst="rect">
            <a:avLst/>
          </a:prstGeom>
          <a:noFill/>
        </p:spPr>
      </p:pic>
      <p:pic>
        <p:nvPicPr>
          <p:cNvPr id="18" name="Рисунок 17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42910" y="5572140"/>
            <a:ext cx="1419227" cy="101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857884" y="285728"/>
            <a:ext cx="11525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16" descr="E:\витамины\s1200 (1)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429520" y="3286124"/>
            <a:ext cx="1214446" cy="928694"/>
          </a:xfrm>
          <a:prstGeom prst="rect">
            <a:avLst/>
          </a:prstGeom>
          <a:noFill/>
        </p:spPr>
      </p:pic>
      <p:pic>
        <p:nvPicPr>
          <p:cNvPr id="21" name="Рисунок 20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28596" y="0"/>
            <a:ext cx="85725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17" descr="E:\витамины\1552691585_preview_govyadina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14348" y="1643050"/>
            <a:ext cx="1301907" cy="928694"/>
          </a:xfrm>
          <a:prstGeom prst="rect">
            <a:avLst/>
          </a:prstGeom>
          <a:noFill/>
        </p:spPr>
      </p:pic>
      <p:sp>
        <p:nvSpPr>
          <p:cNvPr id="23" name="5-конечная звезда 22">
            <a:hlinkClick r:id="rId16" action="ppaction://hlinksldjump"/>
          </p:cNvPr>
          <p:cNvSpPr/>
          <p:nvPr/>
        </p:nvSpPr>
        <p:spPr>
          <a:xfrm>
            <a:off x="8286776" y="6000768"/>
            <a:ext cx="642942" cy="64294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41 0.07338 L 0.22969 0.18889 " pathEditMode="relative" ptsTypes="AA">
                                      <p:cBhvr>
                                        <p:cTn id="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7 0.00579 L -0.29219 -0.07824 " pathEditMode="relative" ptsTypes="AA">
                                      <p:cBhvr>
                                        <p:cTn id="11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7 0.06505 L -0.47326 0.2539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06 0.08565 L 0.26893 0.1382 " pathEditMode="relative" ptsTypes="AA">
                                      <p:cBhvr>
                                        <p:cTn id="21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91 0.07569 L 0.31319 0.51667 " pathEditMode="relative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 0.06689 L 0.43732 0.53935 " pathEditMode="relative" ptsTypes="AA">
                                      <p:cBhvr>
                                        <p:cTn id="31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54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0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6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C:\Users\Professional\Desktop\витамины\butter0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929066"/>
            <a:ext cx="1285884" cy="934409"/>
          </a:xfrm>
          <a:prstGeom prst="rect">
            <a:avLst/>
          </a:prstGeom>
          <a:noFill/>
        </p:spPr>
      </p:pic>
      <p:pic>
        <p:nvPicPr>
          <p:cNvPr id="14" name="Picture 2" descr="C:\Users\Professional\Desktop\витамины\5772_f6155f11342f26f0536c96c30471fa79.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0"/>
            <a:ext cx="4214842" cy="6858000"/>
          </a:xfrm>
          <a:prstGeom prst="rect">
            <a:avLst/>
          </a:prstGeom>
          <a:noFill/>
        </p:spPr>
      </p:pic>
      <p:sp>
        <p:nvSpPr>
          <p:cNvPr id="16" name="5-конечная звезда 15">
            <a:hlinkClick r:id="rId4" action="ppaction://hlinksldjump"/>
          </p:cNvPr>
          <p:cNvSpPr/>
          <p:nvPr/>
        </p:nvSpPr>
        <p:spPr>
          <a:xfrm>
            <a:off x="8001024" y="571501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E:\витамины\Ut7Tf6H-Hv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1142984"/>
            <a:ext cx="1143008" cy="1143008"/>
          </a:xfrm>
          <a:prstGeom prst="rect">
            <a:avLst/>
          </a:prstGeom>
          <a:noFill/>
        </p:spPr>
      </p:pic>
      <p:pic>
        <p:nvPicPr>
          <p:cNvPr id="1028" name="Picture 4" descr="E:\витамины\garlic-prevents-gastric-cance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0" y="285728"/>
            <a:ext cx="1220500" cy="1000132"/>
          </a:xfrm>
          <a:prstGeom prst="rect">
            <a:avLst/>
          </a:prstGeom>
          <a:noFill/>
        </p:spPr>
      </p:pic>
      <p:pic>
        <p:nvPicPr>
          <p:cNvPr id="1029" name="Picture 5" descr="C:\Users\Professional\Desktop\s1200-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36" y="571480"/>
            <a:ext cx="1357322" cy="1013467"/>
          </a:xfrm>
          <a:prstGeom prst="rect">
            <a:avLst/>
          </a:prstGeom>
          <a:noFill/>
        </p:spPr>
      </p:pic>
      <p:pic>
        <p:nvPicPr>
          <p:cNvPr id="1031" name="Picture 7" descr="C:\Users\Professional\Desktop\2019-07-08-00-38-4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1500174"/>
            <a:ext cx="1143008" cy="1143008"/>
          </a:xfrm>
          <a:prstGeom prst="rect">
            <a:avLst/>
          </a:prstGeom>
          <a:noFill/>
        </p:spPr>
      </p:pic>
      <p:pic>
        <p:nvPicPr>
          <p:cNvPr id="1034" name="Picture 10" descr="C:\Users\Professional\Desktop\pomid6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85852" y="2571744"/>
            <a:ext cx="881044" cy="839929"/>
          </a:xfrm>
          <a:prstGeom prst="rect">
            <a:avLst/>
          </a:prstGeom>
          <a:noFill/>
        </p:spPr>
      </p:pic>
      <p:pic>
        <p:nvPicPr>
          <p:cNvPr id="1035" name="Picture 11" descr="C:\Users\Professional\Desktop\7-2-avocado-transparent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158" y="142852"/>
            <a:ext cx="1428750" cy="1171575"/>
          </a:xfrm>
          <a:prstGeom prst="rect">
            <a:avLst/>
          </a:prstGeom>
          <a:noFill/>
        </p:spPr>
      </p:pic>
      <p:pic>
        <p:nvPicPr>
          <p:cNvPr id="1036" name="Picture 12" descr="C:\Users\Professional\Desktop\23038563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72264" y="5143512"/>
            <a:ext cx="1155722" cy="992206"/>
          </a:xfrm>
          <a:prstGeom prst="rect">
            <a:avLst/>
          </a:prstGeom>
          <a:noFill/>
        </p:spPr>
      </p:pic>
      <p:pic>
        <p:nvPicPr>
          <p:cNvPr id="1037" name="Picture 13" descr="C:\Users\Professional\Desktop\витамины\dva-bolgarskih-pertsa-oranzhevyj-i-krasnyj-1200x1002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00958" y="4000504"/>
            <a:ext cx="1200158" cy="1000132"/>
          </a:xfrm>
          <a:prstGeom prst="rect">
            <a:avLst/>
          </a:prstGeom>
          <a:noFill/>
        </p:spPr>
      </p:pic>
      <p:pic>
        <p:nvPicPr>
          <p:cNvPr id="1039" name="Picture 15" descr="C:\Users\Professional\Desktop\depositphotos_5588569-stock-photo-cookies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715140" y="2857496"/>
            <a:ext cx="1428750" cy="942975"/>
          </a:xfrm>
          <a:prstGeom prst="rect">
            <a:avLst/>
          </a:prstGeom>
          <a:noFill/>
        </p:spPr>
      </p:pic>
      <p:pic>
        <p:nvPicPr>
          <p:cNvPr id="1040" name="Picture 16" descr="C:\Users\Professional\Desktop\71cfa727191fd52607911f8aaa9c7c18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35752" y="5429263"/>
            <a:ext cx="1393042" cy="928695"/>
          </a:xfrm>
          <a:prstGeom prst="rect">
            <a:avLst/>
          </a:prstGeom>
          <a:noFill/>
        </p:spPr>
      </p:pic>
      <p:pic>
        <p:nvPicPr>
          <p:cNvPr id="1041" name="Picture 17" descr="C:\Users\Professional\Desktop\витамины\свежие-грибы-в-белой-предпосылке-109125829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215206" y="1428736"/>
            <a:ext cx="1714512" cy="126723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 0.08102 L 0.09653 0.36436 " pathEditMode="relative" ptsTypes="AA">
                                      <p:cBhvr>
                                        <p:cTn id="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74 0.07639 L -0.18698 0.5277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28 0.00324 L -0.4 -0.154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-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53 0.08241 L 0.30382 0.55486 " pathEditMode="relative" ptsTypes="AA">
                                      <p:cBhvr>
                                        <p:cTn id="2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7 0.0801 L -0.32761 0.18519 " pathEditMode="relative" ptsTypes="AA">
                                      <p:cBhvr>
                                        <p:cTn id="26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1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7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3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9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5 -0.00393 L 0.44584 -0.39259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" y="-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0" dur="2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rofessional\Desktop\витамины\5772_f6155f11342f26f0536c96c30471fa79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0"/>
            <a:ext cx="4400566" cy="6858000"/>
          </a:xfrm>
          <a:prstGeom prst="rect">
            <a:avLst/>
          </a:prstGeom>
          <a:noFill/>
        </p:spPr>
      </p:pic>
      <p:pic>
        <p:nvPicPr>
          <p:cNvPr id="3075" name="Picture 3" descr="C:\Users\Professional\Desktop\витамины\1-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357298"/>
            <a:ext cx="928694" cy="962428"/>
          </a:xfrm>
          <a:prstGeom prst="rect">
            <a:avLst/>
          </a:prstGeom>
          <a:noFill/>
        </p:spPr>
      </p:pic>
      <p:pic>
        <p:nvPicPr>
          <p:cNvPr id="3076" name="Picture 4" descr="C:\Users\Professional\Desktop\витамины\129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785926"/>
            <a:ext cx="1111226" cy="1111226"/>
          </a:xfrm>
          <a:prstGeom prst="rect">
            <a:avLst/>
          </a:prstGeom>
          <a:noFill/>
        </p:spPr>
      </p:pic>
      <p:pic>
        <p:nvPicPr>
          <p:cNvPr id="3077" name="Picture 5" descr="C:\Users\Professional\Desktop\витамины\butter00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5214950"/>
            <a:ext cx="1285884" cy="934409"/>
          </a:xfrm>
          <a:prstGeom prst="rect">
            <a:avLst/>
          </a:prstGeom>
          <a:noFill/>
        </p:spPr>
      </p:pic>
      <p:pic>
        <p:nvPicPr>
          <p:cNvPr id="3079" name="Picture 7" descr="C:\Users\Professional\Desktop\витамины\nabor-zeleni-svezhej-ukrop-petrushka-zelenij-luk_69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72" y="3786190"/>
            <a:ext cx="1071570" cy="928694"/>
          </a:xfrm>
          <a:prstGeom prst="rect">
            <a:avLst/>
          </a:prstGeom>
          <a:noFill/>
        </p:spPr>
      </p:pic>
      <p:pic>
        <p:nvPicPr>
          <p:cNvPr id="3081" name="Picture 9" descr="C:\Users\Professional\Desktop\витамины\3302943H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40" y="5214950"/>
            <a:ext cx="1285884" cy="1214446"/>
          </a:xfrm>
          <a:prstGeom prst="rect">
            <a:avLst/>
          </a:prstGeom>
          <a:noFill/>
        </p:spPr>
      </p:pic>
      <p:pic>
        <p:nvPicPr>
          <p:cNvPr id="3082" name="Picture 10" descr="C:\Users\Professional\Desktop\витамины\kartofel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86710" y="1928802"/>
            <a:ext cx="1000132" cy="1000132"/>
          </a:xfrm>
          <a:prstGeom prst="rect">
            <a:avLst/>
          </a:prstGeom>
          <a:noFill/>
        </p:spPr>
      </p:pic>
      <p:pic>
        <p:nvPicPr>
          <p:cNvPr id="3083" name="Picture 11" descr="C:\Users\Professional\Desktop\radish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348" y="3571876"/>
            <a:ext cx="1407112" cy="928694"/>
          </a:xfrm>
          <a:prstGeom prst="rect">
            <a:avLst/>
          </a:prstGeom>
          <a:noFill/>
        </p:spPr>
      </p:pic>
      <p:pic>
        <p:nvPicPr>
          <p:cNvPr id="3084" name="Picture 12" descr="C:\Users\Professional\Desktop\bc821ca0c2_100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142976" y="214290"/>
            <a:ext cx="1401745" cy="1046636"/>
          </a:xfrm>
          <a:prstGeom prst="rect">
            <a:avLst/>
          </a:prstGeom>
          <a:noFill/>
        </p:spPr>
      </p:pic>
      <p:pic>
        <p:nvPicPr>
          <p:cNvPr id="3085" name="Picture 13" descr="C:\Users\Professional\Desktop\витамины\slide-22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15272" y="571480"/>
            <a:ext cx="1148324" cy="857256"/>
          </a:xfrm>
          <a:prstGeom prst="rect">
            <a:avLst/>
          </a:prstGeom>
          <a:noFill/>
        </p:spPr>
      </p:pic>
      <p:sp>
        <p:nvSpPr>
          <p:cNvPr id="22" name="5-конечная звезда 21">
            <a:hlinkClick r:id="rId12" action="ppaction://hlinksldjump"/>
          </p:cNvPr>
          <p:cNvSpPr/>
          <p:nvPr/>
        </p:nvSpPr>
        <p:spPr>
          <a:xfrm flipH="1" flipV="1">
            <a:off x="8072462" y="5715016"/>
            <a:ext cx="857255" cy="88295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E:\витамины\kisspng-chicken-meat-ham-chicken-5a8df3d0b34916.6430949715192524327344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143636" y="571480"/>
            <a:ext cx="1285884" cy="9525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71 0.08264 L -0.50868 0.13519 " pathEditMode="relative" ptsTypes="AA">
                                      <p:cBhvr>
                                        <p:cTn id="6" dur="2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59 -0.01273 L -0.40712 -0.1807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-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5 0.08472 L -0.48125 0.24236 " pathEditMode="relative" ptsTypes="AA">
                                      <p:cBhvr>
                                        <p:cTn id="16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98 0.08472 L 0.44774 0.36829 " pathEditMode="relative" ptsTypes="AA">
                                      <p:cBhvr>
                                        <p:cTn id="21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69 0.00764 L 0.45382 0.02847 " pathEditMode="relative" ptsTypes="AA">
                                      <p:cBhvr>
                                        <p:cTn id="26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1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7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0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43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15556 0.3261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/>
          <a:lstStyle/>
          <a:p>
            <a:r>
              <a:rPr lang="ru-RU" sz="2800" dirty="0" smtClean="0">
                <a:solidFill>
                  <a:srgbClr val="C00000"/>
                </a:solidFill>
              </a:rPr>
              <a:t>Информация для педагога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126055"/>
          </a:xfrm>
        </p:spPr>
        <p:txBody>
          <a:bodyPr/>
          <a:lstStyle/>
          <a:p>
            <a:pPr algn="just"/>
            <a:r>
              <a:rPr lang="ru-RU" sz="2000" b="1" dirty="0" smtClean="0"/>
              <a:t>Высокий уровень освоения материала программы: </a:t>
            </a:r>
            <a:r>
              <a:rPr lang="ru-RU" sz="2000" dirty="0" smtClean="0"/>
              <a:t>ребенок  называет основные витамины (А,В,С,Д), знает какую пользу каждый </a:t>
            </a:r>
            <a:r>
              <a:rPr lang="ru-RU" sz="2000" smtClean="0"/>
              <a:t>из них приносит </a:t>
            </a:r>
            <a:r>
              <a:rPr lang="ru-RU" sz="2000" dirty="0" smtClean="0"/>
              <a:t>организму человека, в каких продуктах содержатся. Может самостоятельно  дополнить группу 3-4 наименованиями продуктов, которых нет на слайде. </a:t>
            </a:r>
          </a:p>
          <a:p>
            <a:pPr algn="just"/>
            <a:r>
              <a:rPr lang="ru-RU" sz="2000" b="1" dirty="0" smtClean="0"/>
              <a:t>Средний уровень освоения материала программы: </a:t>
            </a:r>
            <a:r>
              <a:rPr lang="ru-RU" sz="2000" dirty="0" smtClean="0"/>
              <a:t>ребенок имеет представления о существовании витаминов, но  не всегда уверенно и правильно может рассказать об их пользе для организма человека. Правильно называет 3-4  продукта из каждой группы. Дополняет каждую из групп 1-2 наименованиями. </a:t>
            </a:r>
          </a:p>
          <a:p>
            <a:pPr algn="just"/>
            <a:r>
              <a:rPr lang="ru-RU" sz="2000" b="1" dirty="0" smtClean="0"/>
              <a:t>Низкий уровень освоения материала программы</a:t>
            </a:r>
            <a:r>
              <a:rPr lang="ru-RU" sz="2000" dirty="0" smtClean="0"/>
              <a:t>: ребенок испытывает значительные затруднения в распределении продуктов и подборе  карточек  с продуктом указанной группы. Не может дополнить  указанную группу  названиями не изображенных на слайде продуктов.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504D"/>
      </a:hlink>
      <a:folHlink>
        <a:srgbClr val="C0504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258</Words>
  <Application>Microsoft Office PowerPoint</Application>
  <PresentationFormat>Экран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1_Тема Office</vt:lpstr>
      <vt:lpstr>Слайд 1</vt:lpstr>
      <vt:lpstr>Информация для педагога</vt:lpstr>
      <vt:lpstr>РАССЕЛИ В ДОМИКИ</vt:lpstr>
      <vt:lpstr>Слайд 4</vt:lpstr>
      <vt:lpstr>Слайд 5</vt:lpstr>
      <vt:lpstr>Слайд 6</vt:lpstr>
      <vt:lpstr>Слайд 7</vt:lpstr>
      <vt:lpstr>Информация для педагога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4123</cp:lastModifiedBy>
  <cp:revision>62</cp:revision>
  <dcterms:created xsi:type="dcterms:W3CDTF">2014-07-06T18:18:01Z</dcterms:created>
  <dcterms:modified xsi:type="dcterms:W3CDTF">2021-01-13T05:43:40Z</dcterms:modified>
</cp:coreProperties>
</file>