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7" r:id="rId3"/>
    <p:sldId id="271" r:id="rId4"/>
    <p:sldId id="272" r:id="rId5"/>
    <p:sldId id="265" r:id="rId6"/>
    <p:sldId id="273" r:id="rId7"/>
    <p:sldId id="274" r:id="rId8"/>
    <p:sldId id="275" r:id="rId9"/>
    <p:sldId id="27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3CCFF"/>
    <a:srgbClr val="C2E8F9"/>
    <a:srgbClr val="85DF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7279" autoAdjust="0"/>
    <p:restoredTop sz="94660"/>
  </p:normalViewPr>
  <p:slideViewPr>
    <p:cSldViewPr>
      <p:cViewPr varScale="1">
        <p:scale>
          <a:sx n="68" d="100"/>
          <a:sy n="68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4352D3-4E15-4A26-9ED3-106708DEE402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63571-6D0E-4EE8-B03D-6278CE358E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280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B008F-10E6-4784-8AE8-2D3A3E5CDFFE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B2F12-32FD-423D-AD41-337A6BA7B6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jpeg"/><Relationship Id="rId3" Type="http://schemas.openxmlformats.org/officeDocument/2006/relationships/image" Target="../media/image11.png"/><Relationship Id="rId21" Type="http://schemas.openxmlformats.org/officeDocument/2006/relationships/image" Target="../media/image27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20" Type="http://schemas.openxmlformats.org/officeDocument/2006/relationships/image" Target="../media/image26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0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4.jpeg"/><Relationship Id="rId10" Type="http://schemas.openxmlformats.org/officeDocument/2006/relationships/image" Target="../media/image17.png"/><Relationship Id="rId19" Type="http://schemas.openxmlformats.org/officeDocument/2006/relationships/oleObject" Target="../embeddings/oleObject1.bin"/><Relationship Id="rId4" Type="http://schemas.openxmlformats.org/officeDocument/2006/relationships/slide" Target="slide4.xml"/><Relationship Id="rId9" Type="http://schemas.openxmlformats.org/officeDocument/2006/relationships/image" Target="../media/image16.jpeg"/><Relationship Id="rId14" Type="http://schemas.openxmlformats.org/officeDocument/2006/relationships/image" Target="../media/image2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jpeg"/><Relationship Id="rId3" Type="http://schemas.openxmlformats.org/officeDocument/2006/relationships/image" Target="../media/image11.png"/><Relationship Id="rId21" Type="http://schemas.openxmlformats.org/officeDocument/2006/relationships/image" Target="../media/image27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20" Type="http://schemas.openxmlformats.org/officeDocument/2006/relationships/oleObject" Target="../embeddings/oleObject2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0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6.png"/><Relationship Id="rId10" Type="http://schemas.openxmlformats.org/officeDocument/2006/relationships/image" Target="../media/image17.png"/><Relationship Id="rId19" Type="http://schemas.openxmlformats.org/officeDocument/2006/relationships/image" Target="../media/image26.jpeg"/><Relationship Id="rId4" Type="http://schemas.openxmlformats.org/officeDocument/2006/relationships/slide" Target="slide4.xml"/><Relationship Id="rId9" Type="http://schemas.openxmlformats.org/officeDocument/2006/relationships/image" Target="../media/image16.jpeg"/><Relationship Id="rId14" Type="http://schemas.openxmlformats.org/officeDocument/2006/relationships/image" Target="../media/image2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1.jpeg"/><Relationship Id="rId3" Type="http://schemas.openxmlformats.org/officeDocument/2006/relationships/image" Target="../media/image11.png"/><Relationship Id="rId21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20" Type="http://schemas.openxmlformats.org/officeDocument/2006/relationships/image" Target="../media/image26.jpe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29.pn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23" Type="http://schemas.openxmlformats.org/officeDocument/2006/relationships/image" Target="../media/image28.jpeg"/><Relationship Id="rId28" Type="http://schemas.openxmlformats.org/officeDocument/2006/relationships/image" Target="../media/image33.png"/><Relationship Id="rId10" Type="http://schemas.openxmlformats.org/officeDocument/2006/relationships/image" Target="../media/image17.png"/><Relationship Id="rId19" Type="http://schemas.openxmlformats.org/officeDocument/2006/relationships/oleObject" Target="../embeddings/oleObject3.bin"/><Relationship Id="rId4" Type="http://schemas.openxmlformats.org/officeDocument/2006/relationships/slide" Target="slide4.xml"/><Relationship Id="rId9" Type="http://schemas.openxmlformats.org/officeDocument/2006/relationships/image" Target="../media/image37.png"/><Relationship Id="rId14" Type="http://schemas.openxmlformats.org/officeDocument/2006/relationships/image" Target="../media/image21.png"/><Relationship Id="rId22" Type="http://schemas.openxmlformats.org/officeDocument/2006/relationships/image" Target="../media/image27.jpeg"/><Relationship Id="rId27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jpeg"/><Relationship Id="rId3" Type="http://schemas.openxmlformats.org/officeDocument/2006/relationships/image" Target="../media/image11.png"/><Relationship Id="rId21" Type="http://schemas.openxmlformats.org/officeDocument/2006/relationships/image" Target="../media/image27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20" Type="http://schemas.openxmlformats.org/officeDocument/2006/relationships/oleObject" Target="../embeddings/oleObject5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0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6.png"/><Relationship Id="rId10" Type="http://schemas.openxmlformats.org/officeDocument/2006/relationships/image" Target="../media/image17.png"/><Relationship Id="rId19" Type="http://schemas.openxmlformats.org/officeDocument/2006/relationships/image" Target="../media/image26.jpeg"/><Relationship Id="rId4" Type="http://schemas.openxmlformats.org/officeDocument/2006/relationships/slide" Target="slide4.xml"/><Relationship Id="rId9" Type="http://schemas.openxmlformats.org/officeDocument/2006/relationships/image" Target="../media/image37.png"/><Relationship Id="rId14" Type="http://schemas.openxmlformats.org/officeDocument/2006/relationships/image" Target="../media/image2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2.jpeg"/><Relationship Id="rId3" Type="http://schemas.openxmlformats.org/officeDocument/2006/relationships/image" Target="../media/image11.png"/><Relationship Id="rId21" Type="http://schemas.openxmlformats.org/officeDocument/2006/relationships/image" Target="../media/image27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5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3.png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0.jpe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28" Type="http://schemas.openxmlformats.org/officeDocument/2006/relationships/image" Target="../media/image36.png"/><Relationship Id="rId10" Type="http://schemas.openxmlformats.org/officeDocument/2006/relationships/image" Target="../media/image17.png"/><Relationship Id="rId19" Type="http://schemas.openxmlformats.org/officeDocument/2006/relationships/image" Target="../media/image26.jpeg"/><Relationship Id="rId4" Type="http://schemas.openxmlformats.org/officeDocument/2006/relationships/slide" Target="slide4.xml"/><Relationship Id="rId9" Type="http://schemas.openxmlformats.org/officeDocument/2006/relationships/image" Target="../media/image16.jpeg"/><Relationship Id="rId14" Type="http://schemas.openxmlformats.org/officeDocument/2006/relationships/image" Target="../media/image2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1043608" y="692697"/>
            <a:ext cx="6789108" cy="288032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6600" b="1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Режим   питания</a:t>
            </a:r>
            <a:endParaRPr lang="ru-RU" sz="6600" b="1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428868"/>
            <a:ext cx="7056784" cy="3808444"/>
          </a:xfrm>
          <a:prstGeom prst="snip2DiagRect">
            <a:avLst/>
          </a:prstGeom>
          <a:ln w="38100">
            <a:solidFill>
              <a:srgbClr val="00B0F0"/>
            </a:solidFill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z="3200" dirty="0" smtClean="0"/>
              <a:t>Информация для педагога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142984"/>
            <a:ext cx="7758138" cy="4983179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      Игра  </a:t>
            </a:r>
            <a:r>
              <a:rPr lang="ru-RU" sz="2000" dirty="0" smtClean="0"/>
              <a:t>используется в ходе освоения </a:t>
            </a:r>
            <a:r>
              <a:rPr lang="ru-RU" sz="2000" dirty="0" smtClean="0"/>
              <a:t>материала тематической линии «Удивительные превращения пирожка (режим питания)» программы «Разговор о здоровье и правильном питании» М.М. Безруких, А.Г. Макеевой, Т.А. Филипповой. </a:t>
            </a:r>
          </a:p>
          <a:p>
            <a:pPr>
              <a:buNone/>
            </a:pPr>
            <a:r>
              <a:rPr lang="ru-RU" sz="2000" dirty="0" smtClean="0"/>
              <a:t>     Перед началом игры педагог предлагает ребенку рассмотреть слайд и  отметить время каждого приема пищи(слайд № 3), затем выбрать, меню для какого из приемов пищи он хочет составить (слайд № 4)</a:t>
            </a:r>
          </a:p>
          <a:p>
            <a:pPr>
              <a:buNone/>
            </a:pPr>
            <a:r>
              <a:rPr lang="ru-RU" sz="2000" dirty="0" smtClean="0"/>
              <a:t>      Задания можно выполнять в любой последовательности. Ребенок, нажимая на смайлик соответствующего цвета переходит на нужный слайд и выполняет задание, расставляя на столе блюда для завтрака, обеда, полдника или ужина, когда задание выполнено, нажимая на смайлик в правом нижнем углу слайда, возвращается на исходную страницу игры и может выбрать следующее задание.</a:t>
            </a:r>
            <a:endParaRPr lang="ru-RU" sz="2000" dirty="0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ОПРЕДЕЛИ ВРЕМЯ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1538" y="1142984"/>
          <a:ext cx="7872410" cy="2643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482"/>
                <a:gridCol w="1574482"/>
                <a:gridCol w="1574482"/>
                <a:gridCol w="1574482"/>
                <a:gridCol w="1574482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Первый завтрак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Второй завтрак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Обед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Полдник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Ужин </a:t>
                      </a:r>
                      <a:endParaRPr lang="ru-RU" sz="2800" dirty="0"/>
                    </a:p>
                  </a:txBody>
                  <a:tcPr/>
                </a:tc>
              </a:tr>
              <a:tr h="164307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C:\Users\4123\Desktop\004.jpg"/>
          <p:cNvPicPr/>
          <p:nvPr/>
        </p:nvPicPr>
        <p:blipFill>
          <a:blip r:embed="rId2" cstate="print"/>
          <a:srcRect l="12714" t="11566" r="8474" b="32720"/>
          <a:stretch>
            <a:fillRect/>
          </a:stretch>
        </p:blipFill>
        <p:spPr bwMode="auto">
          <a:xfrm>
            <a:off x="1071538" y="3857628"/>
            <a:ext cx="1285884" cy="132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4123\Desktop\001 (4).jpg"/>
          <p:cNvPicPr/>
          <p:nvPr/>
        </p:nvPicPr>
        <p:blipFill>
          <a:blip r:embed="rId3" cstate="print"/>
          <a:srcRect l="8188" t="4348" r="10886" b="37102"/>
          <a:stretch>
            <a:fillRect/>
          </a:stretch>
        </p:blipFill>
        <p:spPr bwMode="auto">
          <a:xfrm>
            <a:off x="2571736" y="5214950"/>
            <a:ext cx="1345774" cy="132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4123\Desktop\001 (3).jpg"/>
          <p:cNvPicPr/>
          <p:nvPr/>
        </p:nvPicPr>
        <p:blipFill>
          <a:blip r:embed="rId4" cstate="print"/>
          <a:srcRect l="15778" t="10653" r="5834" b="34129"/>
          <a:stretch>
            <a:fillRect/>
          </a:stretch>
        </p:blipFill>
        <p:spPr bwMode="auto">
          <a:xfrm>
            <a:off x="4000496" y="3929066"/>
            <a:ext cx="1381486" cy="125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4123\Desktop\001.jpg"/>
          <p:cNvPicPr/>
          <p:nvPr/>
        </p:nvPicPr>
        <p:blipFill>
          <a:blip r:embed="rId5" cstate="print"/>
          <a:srcRect l="4278" t="20233" r="14807" b="24017"/>
          <a:stretch>
            <a:fillRect/>
          </a:stretch>
        </p:blipFill>
        <p:spPr bwMode="auto">
          <a:xfrm>
            <a:off x="5643570" y="5072074"/>
            <a:ext cx="1364410" cy="141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4123\Desktop\002.jpg"/>
          <p:cNvPicPr/>
          <p:nvPr/>
        </p:nvPicPr>
        <p:blipFill>
          <a:blip r:embed="rId6" cstate="print"/>
          <a:srcRect l="12403" t="10545" r="8100" b="33909"/>
          <a:stretch>
            <a:fillRect/>
          </a:stretch>
        </p:blipFill>
        <p:spPr bwMode="auto">
          <a:xfrm>
            <a:off x="7143768" y="3929066"/>
            <a:ext cx="1337642" cy="126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99 0.04024 L 0.71424 -0.232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" y="-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4209 L 0.37361 -0.4303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L 0.02639 -0.2270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-0.46458 -0.228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82 -0.09051 L -0.48299 -0.3951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-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СОСТАВЬ МЕНЮ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142984"/>
            <a:ext cx="7615262" cy="498317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Первый завтрак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Второй завтрак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Обед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Полдник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Ужин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Улыбающееся лицо 5">
            <a:hlinkClick r:id="rId2" action="ppaction://hlinksldjump"/>
          </p:cNvPr>
          <p:cNvSpPr/>
          <p:nvPr/>
        </p:nvSpPr>
        <p:spPr>
          <a:xfrm>
            <a:off x="6357950" y="1357298"/>
            <a:ext cx="785818" cy="85725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>
            <a:hlinkClick r:id="rId3" action="ppaction://hlinksldjump"/>
          </p:cNvPr>
          <p:cNvSpPr/>
          <p:nvPr/>
        </p:nvSpPr>
        <p:spPr>
          <a:xfrm>
            <a:off x="6357950" y="2357430"/>
            <a:ext cx="785818" cy="857256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>
            <a:hlinkClick r:id="rId4" action="ppaction://hlinksldjump"/>
          </p:cNvPr>
          <p:cNvSpPr/>
          <p:nvPr/>
        </p:nvSpPr>
        <p:spPr>
          <a:xfrm>
            <a:off x="6357950" y="3357562"/>
            <a:ext cx="785818" cy="857256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>
            <a:hlinkClick r:id="rId5" action="ppaction://hlinksldjump"/>
          </p:cNvPr>
          <p:cNvSpPr/>
          <p:nvPr/>
        </p:nvSpPr>
        <p:spPr>
          <a:xfrm>
            <a:off x="6357950" y="4357694"/>
            <a:ext cx="785818" cy="857256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лыбающееся лицо 9">
            <a:hlinkClick r:id="rId6" action="ppaction://hlinksldjump"/>
          </p:cNvPr>
          <p:cNvSpPr/>
          <p:nvPr/>
        </p:nvSpPr>
        <p:spPr>
          <a:xfrm>
            <a:off x="6357950" y="5357826"/>
            <a:ext cx="785818" cy="857256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5555079"/>
            <a:ext cx="344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562011"/>
            <a:ext cx="280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437112"/>
            <a:ext cx="4968553" cy="1944793"/>
          </a:xfrm>
          <a:prstGeom prst="rect">
            <a:avLst/>
          </a:prstGeom>
        </p:spPr>
      </p:pic>
      <p:sp>
        <p:nvSpPr>
          <p:cNvPr id="16" name="Улыбающееся лицо 15">
            <a:hlinkClick r:id="rId4" action="ppaction://hlinksldjump"/>
          </p:cNvPr>
          <p:cNvSpPr/>
          <p:nvPr/>
        </p:nvSpPr>
        <p:spPr>
          <a:xfrm>
            <a:off x="8072462" y="6000744"/>
            <a:ext cx="785818" cy="85725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285728"/>
            <a:ext cx="173037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2560x1600_1076081_[www.ArtFile.ru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571612"/>
            <a:ext cx="1857388" cy="11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28860" y="357166"/>
            <a:ext cx="1643074" cy="11430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43372" y="357166"/>
            <a:ext cx="1643074" cy="11430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 l="7625" r="880" b="5970"/>
          <a:stretch>
            <a:fillRect/>
          </a:stretch>
        </p:blipFill>
        <p:spPr bwMode="auto">
          <a:xfrm>
            <a:off x="2643174" y="1571612"/>
            <a:ext cx="171451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2714620"/>
            <a:ext cx="994639" cy="1071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00562" y="1571612"/>
            <a:ext cx="1611035" cy="1071570"/>
          </a:xfrm>
          <a:prstGeom prst="rect">
            <a:avLst/>
          </a:prstGeom>
        </p:spPr>
      </p:pic>
      <p:pic>
        <p:nvPicPr>
          <p:cNvPr id="29" name="Рисунок 28" descr="C:\Users\4123\Desktop\с-мясом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7884" y="357166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4071942"/>
            <a:ext cx="785818" cy="111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5429264"/>
            <a:ext cx="932179" cy="85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/>
          <p:nvPr/>
        </p:nvPicPr>
        <p:blipFill>
          <a:blip r:embed="rId15"/>
          <a:srcRect r="14165"/>
          <a:stretch>
            <a:fillRect/>
          </a:stretch>
        </p:blipFill>
        <p:spPr bwMode="auto">
          <a:xfrm>
            <a:off x="2000232" y="2786058"/>
            <a:ext cx="1238500" cy="93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 t="6696" r="2173"/>
          <a:stretch>
            <a:fillRect/>
          </a:stretch>
        </p:blipFill>
        <p:spPr bwMode="auto">
          <a:xfrm>
            <a:off x="3357554" y="2786058"/>
            <a:ext cx="107157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28728" y="5214950"/>
            <a:ext cx="8606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Рисунок 36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72000" y="2857496"/>
            <a:ext cx="113013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5786446" y="2857496"/>
          <a:ext cx="1104900" cy="971550"/>
        </p:xfrm>
        <a:graphic>
          <a:graphicData uri="http://schemas.openxmlformats.org/presentationml/2006/ole">
            <p:oleObj spid="_x0000_s1031" name="Точечный рисунок" r:id="rId19" imgW="1895238" imgH="1657581" progId="PBrush">
              <p:embed/>
            </p:oleObj>
          </a:graphicData>
        </a:graphic>
      </p:graphicFrame>
      <p:pic>
        <p:nvPicPr>
          <p:cNvPr id="41" name="Рисунок 40" descr="C:\Users\4123\Desktop\depositphotos_36990527-stock-photo-hot-chocolate-and-chocolate-pieces.jpg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00892" y="2857496"/>
            <a:ext cx="10242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" name="Рисунок 43" descr="C:\Users\4123\Desktop\1041292908.jpg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143900" y="2928934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C:\Users\4123\Desktop\depositphotos_5654185-stock-photo-cookies-on-a-white.jpg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28728" y="4071942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4123\Desktop\15609467.png"/>
          <p:cNvPicPr/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86710" y="1571612"/>
            <a:ext cx="1163782" cy="12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4123\Desktop\depositphotos_15416767-stock-photo-wheat-bread-round-isolated-on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858148" y="5000636"/>
            <a:ext cx="1064674" cy="86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500958" y="285728"/>
            <a:ext cx="1334308" cy="112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Рисунок 50" descr="C:\Users\4123\Desktop\б-инчики-на-бе-ой-п-ите-87260527.jpg"/>
          <p:cNvPicPr/>
          <p:nvPr/>
        </p:nvPicPr>
        <p:blipFill>
          <a:blip r:embed="rId26" cstate="print"/>
          <a:srcRect r="-171" b="23077"/>
          <a:stretch>
            <a:fillRect/>
          </a:stretch>
        </p:blipFill>
        <p:spPr bwMode="auto">
          <a:xfrm>
            <a:off x="7858148" y="3929066"/>
            <a:ext cx="1074806" cy="83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858016" y="3857628"/>
            <a:ext cx="94773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Рисунок 32" descr="C:\Users\4123\Desktop\photo.jpg"/>
          <p:cNvPicPr/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215074" y="1500174"/>
            <a:ext cx="1470664" cy="109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7762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0.25989 0.02106 " pathEditMode="relative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13385 0.2625 " pathEditMode="relative" ptsTypes="AA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7 L 0.40955 0.13634 " pathEditMode="relative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6.66667E-6 L -0.18889 0.23103 " pathEditMode="relative" ptsTypes="AA">
                                      <p:cBhvr>
                                        <p:cTn id="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19981E-6 L -0.17326 0.39871 " pathEditMode="relative" ptsTypes="AA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6.17946E-6 L 0.00781 0.33557 " pathEditMode="relative" ptsTypes="AA">
                                      <p:cBhvr>
                                        <p:cTn id="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2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5555079"/>
            <a:ext cx="344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562011"/>
            <a:ext cx="280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437112"/>
            <a:ext cx="4968553" cy="1944793"/>
          </a:xfrm>
          <a:prstGeom prst="rect">
            <a:avLst/>
          </a:prstGeom>
        </p:spPr>
      </p:pic>
      <p:sp>
        <p:nvSpPr>
          <p:cNvPr id="16" name="Улыбающееся лицо 15">
            <a:hlinkClick r:id="rId4" action="ppaction://hlinksldjump"/>
          </p:cNvPr>
          <p:cNvSpPr/>
          <p:nvPr/>
        </p:nvSpPr>
        <p:spPr>
          <a:xfrm>
            <a:off x="8072462" y="6000744"/>
            <a:ext cx="785818" cy="857256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85728"/>
            <a:ext cx="173037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2560x1600_1076081_[www.ArtFile.ru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571612"/>
            <a:ext cx="1857388" cy="11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28860" y="357166"/>
            <a:ext cx="1643074" cy="11430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6248" y="285728"/>
            <a:ext cx="1643074" cy="11430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 r="880" b="5970"/>
          <a:stretch>
            <a:fillRect/>
          </a:stretch>
        </p:blipFill>
        <p:spPr bwMode="auto">
          <a:xfrm>
            <a:off x="2714612" y="1571612"/>
            <a:ext cx="185738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2714620"/>
            <a:ext cx="994639" cy="1071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3438" y="1571612"/>
            <a:ext cx="1611035" cy="1071570"/>
          </a:xfrm>
          <a:prstGeom prst="rect">
            <a:avLst/>
          </a:prstGeom>
        </p:spPr>
      </p:pic>
      <p:pic>
        <p:nvPicPr>
          <p:cNvPr id="29" name="Рисунок 28" descr="C:\Users\4123\Desktop\с-мясом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7884" y="357166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4071942"/>
            <a:ext cx="785818" cy="111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5429264"/>
            <a:ext cx="932179" cy="85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/>
          <p:nvPr/>
        </p:nvPicPr>
        <p:blipFill>
          <a:blip r:embed="rId15"/>
          <a:srcRect r="14165"/>
          <a:stretch>
            <a:fillRect/>
          </a:stretch>
        </p:blipFill>
        <p:spPr bwMode="auto">
          <a:xfrm>
            <a:off x="2000232" y="2786058"/>
            <a:ext cx="1238500" cy="93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 t="6696" r="2173"/>
          <a:stretch>
            <a:fillRect/>
          </a:stretch>
        </p:blipFill>
        <p:spPr bwMode="auto">
          <a:xfrm>
            <a:off x="3357554" y="2786058"/>
            <a:ext cx="107157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28728" y="5214950"/>
            <a:ext cx="8606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Рисунок 36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72000" y="2857496"/>
            <a:ext cx="113013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" name="Рисунок 40" descr="C:\Users\4123\Desktop\depositphotos_36990527-stock-photo-hot-chocolate-and-chocolate-pieces.jpg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000892" y="2857496"/>
            <a:ext cx="10242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357950" y="1571612"/>
          <a:ext cx="1404939" cy="1071570"/>
        </p:xfrm>
        <a:graphic>
          <a:graphicData uri="http://schemas.openxmlformats.org/presentationml/2006/ole">
            <p:oleObj spid="_x0000_s26627" name="Точечный рисунок" r:id="rId20" imgW="2180952" imgH="1800476" progId="PBrush">
              <p:embed/>
            </p:oleObj>
          </a:graphicData>
        </a:graphic>
      </p:graphicFrame>
      <p:pic>
        <p:nvPicPr>
          <p:cNvPr id="44" name="Рисунок 43" descr="C:\Users\4123\Desktop\1041292908.jpg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143900" y="2928934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C:\Users\4123\Desktop\depositphotos_5654185-stock-photo-cookies-on-a-white.jpg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28728" y="4071942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4123\Desktop\15609467.png"/>
          <p:cNvPicPr/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86710" y="1571612"/>
            <a:ext cx="1163782" cy="12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4123\Desktop\depositphotos_15416767-stock-photo-wheat-bread-round-isolated-on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858148" y="5000636"/>
            <a:ext cx="1064674" cy="86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500958" y="285728"/>
            <a:ext cx="1334308" cy="112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Рисунок 50" descr="C:\Users\4123\Desktop\б-инчики-на-бе-ой-п-ите-87260527.jpg"/>
          <p:cNvPicPr/>
          <p:nvPr/>
        </p:nvPicPr>
        <p:blipFill>
          <a:blip r:embed="rId26" cstate="print"/>
          <a:srcRect r="-171" b="23077"/>
          <a:stretch>
            <a:fillRect/>
          </a:stretch>
        </p:blipFill>
        <p:spPr bwMode="auto">
          <a:xfrm>
            <a:off x="7858148" y="3929066"/>
            <a:ext cx="1074806" cy="83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858016" y="3857628"/>
            <a:ext cx="94773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5857884" y="2857496"/>
            <a:ext cx="92869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17762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79001E-6 L 0.25209 0.25186 " pathEditMode="relative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3.40426E-6 L 0.01581 0.24121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61887E-6 L 0.40157 0.1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" y="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9417E-6 L -0.38576 0.49306 " pathEditMode="relative" ptsTypes="AA">
                                      <p:cBhvr>
                                        <p:cTn id="7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5555079"/>
            <a:ext cx="344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562011"/>
            <a:ext cx="280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437112"/>
            <a:ext cx="4968553" cy="1944793"/>
          </a:xfrm>
          <a:prstGeom prst="rect">
            <a:avLst/>
          </a:prstGeom>
        </p:spPr>
      </p:pic>
      <p:sp>
        <p:nvSpPr>
          <p:cNvPr id="16" name="Улыбающееся лицо 15">
            <a:hlinkClick r:id="rId4" action="ppaction://hlinksldjump"/>
          </p:cNvPr>
          <p:cNvSpPr/>
          <p:nvPr/>
        </p:nvSpPr>
        <p:spPr>
          <a:xfrm>
            <a:off x="8072462" y="6000744"/>
            <a:ext cx="785818" cy="857256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85728"/>
            <a:ext cx="173037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2560x1600_1076081_[www.ArtFile.ru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571612"/>
            <a:ext cx="1857388" cy="11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28860" y="357166"/>
            <a:ext cx="1643074" cy="11430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43372" y="357166"/>
            <a:ext cx="1643074" cy="11430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 r="880" b="5970"/>
          <a:stretch>
            <a:fillRect/>
          </a:stretch>
        </p:blipFill>
        <p:spPr bwMode="auto">
          <a:xfrm>
            <a:off x="2714612" y="1571612"/>
            <a:ext cx="185738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2714620"/>
            <a:ext cx="994639" cy="1071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3438" y="1571612"/>
            <a:ext cx="1611035" cy="1071570"/>
          </a:xfrm>
          <a:prstGeom prst="rect">
            <a:avLst/>
          </a:prstGeom>
        </p:spPr>
      </p:pic>
      <p:pic>
        <p:nvPicPr>
          <p:cNvPr id="29" name="Рисунок 28" descr="C:\Users\4123\Desktop\с-мясом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7884" y="357166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4071942"/>
            <a:ext cx="785818" cy="111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5429264"/>
            <a:ext cx="932179" cy="85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/>
          <p:nvPr/>
        </p:nvPicPr>
        <p:blipFill>
          <a:blip r:embed="rId15"/>
          <a:srcRect r="14165"/>
          <a:stretch>
            <a:fillRect/>
          </a:stretch>
        </p:blipFill>
        <p:spPr bwMode="auto">
          <a:xfrm>
            <a:off x="2000232" y="2786058"/>
            <a:ext cx="1238500" cy="93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 t="6696" r="2173"/>
          <a:stretch>
            <a:fillRect/>
          </a:stretch>
        </p:blipFill>
        <p:spPr bwMode="auto">
          <a:xfrm>
            <a:off x="3357554" y="2786058"/>
            <a:ext cx="107157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28728" y="5214950"/>
            <a:ext cx="8606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Рисунок 36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72000" y="2857496"/>
            <a:ext cx="113013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5786446" y="2857496"/>
          <a:ext cx="1104900" cy="971550"/>
        </p:xfrm>
        <a:graphic>
          <a:graphicData uri="http://schemas.openxmlformats.org/presentationml/2006/ole">
            <p:oleObj spid="_x0000_s27650" name="Точечный рисунок" r:id="rId19" imgW="1895238" imgH="1657581" progId="PBrush">
              <p:embed/>
            </p:oleObj>
          </a:graphicData>
        </a:graphic>
      </p:graphicFrame>
      <p:pic>
        <p:nvPicPr>
          <p:cNvPr id="41" name="Рисунок 40" descr="C:\Users\4123\Desktop\depositphotos_36990527-stock-photo-hot-chocolate-and-chocolate-pieces.jpg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00892" y="2857496"/>
            <a:ext cx="10242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357950" y="1571612"/>
          <a:ext cx="1404939" cy="1071570"/>
        </p:xfrm>
        <a:graphic>
          <a:graphicData uri="http://schemas.openxmlformats.org/presentationml/2006/ole">
            <p:oleObj spid="_x0000_s27651" name="Точечный рисунок" r:id="rId21" imgW="2180952" imgH="1800476" progId="PBrush">
              <p:embed/>
            </p:oleObj>
          </a:graphicData>
        </a:graphic>
      </p:graphicFrame>
      <p:pic>
        <p:nvPicPr>
          <p:cNvPr id="44" name="Рисунок 43" descr="C:\Users\4123\Desktop\1041292908.jpg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143900" y="2928934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C:\Users\4123\Desktop\depositphotos_5654185-stock-photo-cookies-on-a-white.jpg"/>
          <p:cNvPicPr/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428728" y="4071942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4123\Desktop\15609467.pn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786710" y="1571612"/>
            <a:ext cx="1163782" cy="12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4123\Desktop\depositphotos_15416767-stock-photo-wheat-bread-round-isolated-on.jpg"/>
          <p:cNvPicPr/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858148" y="5000636"/>
            <a:ext cx="1064674" cy="86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7500958" y="285728"/>
            <a:ext cx="1334308" cy="112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Рисунок 50" descr="C:\Users\4123\Desktop\б-инчики-на-бе-ой-п-ите-87260527.jpg"/>
          <p:cNvPicPr/>
          <p:nvPr/>
        </p:nvPicPr>
        <p:blipFill>
          <a:blip r:embed="rId27" cstate="print"/>
          <a:srcRect r="-171" b="23077"/>
          <a:stretch>
            <a:fillRect/>
          </a:stretch>
        </p:blipFill>
        <p:spPr bwMode="auto">
          <a:xfrm>
            <a:off x="7858148" y="3929066"/>
            <a:ext cx="1074806" cy="83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6858016" y="3857628"/>
            <a:ext cx="94773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17762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05273E-6 L -0.2441 0.52428 " pathEditMode="relative" ptsTypes="AA">
                                      <p:cBhvr>
                                        <p:cTn id="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52451E-6 L 0.00799 0.56661 " pathEditMode="relative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0.11447 L 0.24167 0.502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7.82609E-6 L -0.33072 0.0629 " pathEditMode="relative" ptsTypes="AA">
                                      <p:cBhvr>
                                        <p:cTn id="2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5.26364E-6 L -0.44096 0.55598 " pathEditMode="relative" ptsTypes="AA">
                                      <p:cBhvr>
                                        <p:cTn id="2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6161E-6 L 0.31493 0.39848 " pathEditMode="relative" ptsTypes="AA">
                                      <p:cBhvr>
                                        <p:cTn id="3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68 0.02868 L 0.129 0.5321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3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5555079"/>
            <a:ext cx="344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562011"/>
            <a:ext cx="280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437112"/>
            <a:ext cx="4968553" cy="1944793"/>
          </a:xfrm>
          <a:prstGeom prst="rect">
            <a:avLst/>
          </a:prstGeom>
        </p:spPr>
      </p:pic>
      <p:sp>
        <p:nvSpPr>
          <p:cNvPr id="16" name="Улыбающееся лицо 15">
            <a:hlinkClick r:id="rId4" action="ppaction://hlinksldjump"/>
          </p:cNvPr>
          <p:cNvSpPr/>
          <p:nvPr/>
        </p:nvSpPr>
        <p:spPr>
          <a:xfrm>
            <a:off x="8072462" y="6000744"/>
            <a:ext cx="785818" cy="857256"/>
          </a:xfrm>
          <a:prstGeom prst="smileyFace">
            <a:avLst/>
          </a:prstGeom>
          <a:solidFill>
            <a:srgbClr val="33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85728"/>
            <a:ext cx="173037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2560x1600_1076081_[www.ArtFile.ru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571612"/>
            <a:ext cx="1857388" cy="11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28860" y="357166"/>
            <a:ext cx="1643074" cy="11430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43372" y="357166"/>
            <a:ext cx="1643074" cy="11430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 r="880" b="5970"/>
          <a:stretch>
            <a:fillRect/>
          </a:stretch>
        </p:blipFill>
        <p:spPr bwMode="auto">
          <a:xfrm>
            <a:off x="2714612" y="1571612"/>
            <a:ext cx="185738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2714620"/>
            <a:ext cx="994639" cy="1071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3438" y="1571612"/>
            <a:ext cx="1611035" cy="1071570"/>
          </a:xfrm>
          <a:prstGeom prst="rect">
            <a:avLst/>
          </a:prstGeom>
        </p:spPr>
      </p:pic>
      <p:pic>
        <p:nvPicPr>
          <p:cNvPr id="29" name="Рисунок 28" descr="C:\Users\4123\Desktop\с-мясом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7884" y="357166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4071942"/>
            <a:ext cx="785818" cy="111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5429264"/>
            <a:ext cx="932179" cy="85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/>
          <p:nvPr/>
        </p:nvPicPr>
        <p:blipFill>
          <a:blip r:embed="rId15"/>
          <a:srcRect r="14165"/>
          <a:stretch>
            <a:fillRect/>
          </a:stretch>
        </p:blipFill>
        <p:spPr bwMode="auto">
          <a:xfrm>
            <a:off x="2000232" y="2786058"/>
            <a:ext cx="1238500" cy="93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 t="6696" r="2173"/>
          <a:stretch>
            <a:fillRect/>
          </a:stretch>
        </p:blipFill>
        <p:spPr bwMode="auto">
          <a:xfrm>
            <a:off x="3357554" y="2786058"/>
            <a:ext cx="107157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28728" y="5214950"/>
            <a:ext cx="8606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Рисунок 36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72000" y="2857496"/>
            <a:ext cx="113013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" name="Рисунок 40" descr="C:\Users\4123\Desktop\depositphotos_36990527-stock-photo-hot-chocolate-and-chocolate-pieces.jpg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858016" y="2786058"/>
            <a:ext cx="10242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357950" y="1571612"/>
          <a:ext cx="1404939" cy="1071570"/>
        </p:xfrm>
        <a:graphic>
          <a:graphicData uri="http://schemas.openxmlformats.org/presentationml/2006/ole">
            <p:oleObj spid="_x0000_s28675" name="Точечный рисунок" r:id="rId20" imgW="2180952" imgH="1800476" progId="PBrush">
              <p:embed/>
            </p:oleObj>
          </a:graphicData>
        </a:graphic>
      </p:graphicFrame>
      <p:pic>
        <p:nvPicPr>
          <p:cNvPr id="44" name="Рисунок 43" descr="C:\Users\4123\Desktop\1041292908.jpg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001024" y="2857496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C:\Users\4123\Desktop\depositphotos_5654185-stock-photo-cookies-on-a-white.jpg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28728" y="4071942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4123\Desktop\15609467.png"/>
          <p:cNvPicPr/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86710" y="1571612"/>
            <a:ext cx="1163782" cy="12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4123\Desktop\depositphotos_15416767-stock-photo-wheat-bread-round-isolated-on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858148" y="5000636"/>
            <a:ext cx="1064674" cy="86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500958" y="285728"/>
            <a:ext cx="1334308" cy="112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Рисунок 50" descr="C:\Users\4123\Desktop\б-инчики-на-бе-ой-п-ите-87260527.jpg"/>
          <p:cNvPicPr/>
          <p:nvPr/>
        </p:nvPicPr>
        <p:blipFill>
          <a:blip r:embed="rId26" cstate="print"/>
          <a:srcRect r="-171" b="23077"/>
          <a:stretch>
            <a:fillRect/>
          </a:stretch>
        </p:blipFill>
        <p:spPr bwMode="auto">
          <a:xfrm>
            <a:off x="7858148" y="3929066"/>
            <a:ext cx="1074806" cy="83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858016" y="3857628"/>
            <a:ext cx="94773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5786446" y="2857496"/>
            <a:ext cx="92869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1776285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6725E-6 L -0.33073 0.20976 " pathEditMode="relative" ptsTypes="AA">
                                      <p:cBhvr>
                                        <p:cTn id="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89547E-6 L 0.35434 -0.0525 " pathEditMode="relative" ptsTypes="AA">
                                      <p:cBhvr>
                                        <p:cTn id="1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35893E-6 L -0.48837 0.24121 " pathEditMode="relative" ptsTypes="AA">
                                      <p:cBhvr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028E-8 L 0.42517 0.0629 " pathEditMode="relative" ptsTypes="AA">
                                      <p:cBhvr>
                                        <p:cTn id="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8.51064E-7 L -0.02379 0.26226 " pathEditMode="relative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3.40426E-6 L 0.00782 0.26225 " pathEditMode="relative" ptsTypes="AA">
                                      <p:cBhvr>
                                        <p:cTn id="3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6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5555079"/>
            <a:ext cx="344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562011"/>
            <a:ext cx="280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437112"/>
            <a:ext cx="4968553" cy="1944793"/>
          </a:xfrm>
          <a:prstGeom prst="rect">
            <a:avLst/>
          </a:prstGeom>
        </p:spPr>
      </p:pic>
      <p:sp>
        <p:nvSpPr>
          <p:cNvPr id="16" name="Улыбающееся лицо 15">
            <a:hlinkClick r:id="rId4" action="ppaction://hlinksldjump"/>
          </p:cNvPr>
          <p:cNvSpPr/>
          <p:nvPr/>
        </p:nvSpPr>
        <p:spPr>
          <a:xfrm>
            <a:off x="8072462" y="6000744"/>
            <a:ext cx="785818" cy="857256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285728"/>
            <a:ext cx="173037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C:\Users\4123\Desktop\2560x1600_1076081_[www.ArtFile.ru]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1571612"/>
            <a:ext cx="1857388" cy="113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28860" y="357166"/>
            <a:ext cx="1643074" cy="11430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43372" y="357166"/>
            <a:ext cx="1643074" cy="11430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 r="880" b="5970"/>
          <a:stretch>
            <a:fillRect/>
          </a:stretch>
        </p:blipFill>
        <p:spPr bwMode="auto">
          <a:xfrm>
            <a:off x="2714612" y="1571612"/>
            <a:ext cx="185738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2714620"/>
            <a:ext cx="994639" cy="1071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43438" y="1571612"/>
            <a:ext cx="1611035" cy="1071570"/>
          </a:xfrm>
          <a:prstGeom prst="rect">
            <a:avLst/>
          </a:prstGeom>
        </p:spPr>
      </p:pic>
      <p:pic>
        <p:nvPicPr>
          <p:cNvPr id="29" name="Рисунок 28" descr="C:\Users\4123\Desktop\с-мясом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57884" y="357166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28596" y="4071942"/>
            <a:ext cx="785818" cy="111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5429264"/>
            <a:ext cx="932179" cy="85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/>
          <p:cNvPicPr/>
          <p:nvPr/>
        </p:nvPicPr>
        <p:blipFill>
          <a:blip r:embed="rId15"/>
          <a:srcRect r="14165"/>
          <a:stretch>
            <a:fillRect/>
          </a:stretch>
        </p:blipFill>
        <p:spPr bwMode="auto">
          <a:xfrm>
            <a:off x="2000232" y="2786058"/>
            <a:ext cx="1238500" cy="93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/>
          <a:srcRect t="6696" r="2173"/>
          <a:stretch>
            <a:fillRect/>
          </a:stretch>
        </p:blipFill>
        <p:spPr bwMode="auto">
          <a:xfrm>
            <a:off x="3357554" y="2786058"/>
            <a:ext cx="107157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28728" y="5214950"/>
            <a:ext cx="86061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Рисунок 36"/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572000" y="2857496"/>
            <a:ext cx="113013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" name="Рисунок 40" descr="C:\Users\4123\Desktop\depositphotos_36990527-stock-photo-hot-chocolate-and-chocolate-pieces.jpg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000892" y="2857496"/>
            <a:ext cx="102426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6357950" y="1571612"/>
          <a:ext cx="1404939" cy="1071570"/>
        </p:xfrm>
        <a:graphic>
          <a:graphicData uri="http://schemas.openxmlformats.org/presentationml/2006/ole">
            <p:oleObj spid="_x0000_s29699" name="Точечный рисунок" r:id="rId20" imgW="2180952" imgH="1800476" progId="PBrush">
              <p:embed/>
            </p:oleObj>
          </a:graphicData>
        </a:graphic>
      </p:graphicFrame>
      <p:pic>
        <p:nvPicPr>
          <p:cNvPr id="44" name="Рисунок 43" descr="C:\Users\4123\Desktop\1041292908.jpg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143900" y="2928934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 descr="C:\Users\4123\Desktop\depositphotos_5654185-stock-photo-cookies-on-a-white.jpg"/>
          <p:cNvPicPr/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428728" y="4071942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4123\Desktop\15609467.png"/>
          <p:cNvPicPr/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786710" y="1571612"/>
            <a:ext cx="1163782" cy="12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4123\Desktop\depositphotos_15416767-stock-photo-wheat-bread-round-isolated-on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572396" y="5072074"/>
            <a:ext cx="1064674" cy="864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500958" y="285728"/>
            <a:ext cx="1334308" cy="112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Рисунок 50" descr="C:\Users\4123\Desktop\б-инчики-на-бе-ой-п-ите-87260527.jpg"/>
          <p:cNvPicPr/>
          <p:nvPr/>
        </p:nvPicPr>
        <p:blipFill>
          <a:blip r:embed="rId26" cstate="print"/>
          <a:srcRect r="-171" b="23077"/>
          <a:stretch>
            <a:fillRect/>
          </a:stretch>
        </p:blipFill>
        <p:spPr bwMode="auto">
          <a:xfrm>
            <a:off x="7858148" y="3929066"/>
            <a:ext cx="1074806" cy="83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6858016" y="3857628"/>
            <a:ext cx="94773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5786446" y="2857496"/>
            <a:ext cx="92869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17762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4.59759E-6 L 0.51979 -0.05226 " pathEditMode="relative" ptsTypes="AA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8.78816E-6 L 0.31511 0.53493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4487E-6 L 0.08663 0.44057 " pathEditMode="relative" ptsTypes="AA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5.3654E-7 L -0.41736 0.20999 " pathEditMode="relative" ptsTypes="AA">
                                      <p:cBhvr>
                                        <p:cTn id="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67345E-6 L -0.22066 0.61911 " pathEditMode="relative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-1.54487E-6 L 0.02362 0.44057 " pathEditMode="relative" ptsTypes="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6.23497E-6 L -0.26788 0.01041 " pathEditMode="relative" ptsTypes="AA"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64477E-6 L 0.11823 0.28307 " pathEditMode="relative" ptsTypes="AA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1.50786E-6 L -0.18108 0.43016 " pathEditMode="relative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39593E-6 L -0.33854 0.66096 " pathEditMode="relative" ptsTypes="AA">
                                      <p:cBhvr>
                                        <p:cTn id="75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3284E-6 L -0.27552 0.45098 " pathEditMode="relative" ptsTypes="AA">
                                      <p:cBhvr>
                                        <p:cTn id="11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3200" dirty="0" smtClean="0">
                <a:solidFill>
                  <a:srgbClr val="C00000"/>
                </a:solidFill>
              </a:rPr>
              <a:t>Информация для педагога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000108"/>
            <a:ext cx="7829576" cy="5500726"/>
          </a:xfrm>
        </p:spPr>
        <p:txBody>
          <a:bodyPr/>
          <a:lstStyle/>
          <a:p>
            <a:pPr algn="just">
              <a:buNone/>
            </a:pPr>
            <a:r>
              <a:rPr lang="ru-RU" sz="1800" b="1" dirty="0" smtClean="0"/>
              <a:t>    Высокий уровень освоения материала программы: </a:t>
            </a:r>
            <a:r>
              <a:rPr lang="ru-RU" sz="1800" dirty="0" smtClean="0"/>
              <a:t>ребенок знает сколько раз в день необходимо принимать пищу,  легко называет время каждого приема пищи, ориентируется в составе блюд для любого из приемов пищи, может сделать выбор в пользу наиболее полезных продуктов. Называет любимое блюдо для любого из приемов пищи.</a:t>
            </a:r>
          </a:p>
          <a:p>
            <a:pPr>
              <a:buNone/>
            </a:pPr>
            <a:endParaRPr lang="ru-RU" sz="1800" dirty="0" smtClean="0"/>
          </a:p>
          <a:p>
            <a:pPr algn="just">
              <a:buNone/>
            </a:pPr>
            <a:r>
              <a:rPr lang="ru-RU" sz="1800" b="1" dirty="0" smtClean="0"/>
              <a:t>   Средний уровень освоения материала программы: </a:t>
            </a:r>
            <a:r>
              <a:rPr lang="ru-RU" sz="1800" dirty="0" smtClean="0"/>
              <a:t>ребенок  допускает 1-2 ошибки, определяя </a:t>
            </a:r>
            <a:r>
              <a:rPr lang="ru-RU" sz="1800" smtClean="0"/>
              <a:t>время приема </a:t>
            </a:r>
            <a:r>
              <a:rPr lang="ru-RU" sz="1800" dirty="0" smtClean="0"/>
              <a:t>пищи, затрудняется при выборе блюд для определенного приема пищи.</a:t>
            </a:r>
          </a:p>
          <a:p>
            <a:endParaRPr lang="ru-RU" sz="1800" dirty="0" smtClean="0"/>
          </a:p>
          <a:p>
            <a:pPr algn="just">
              <a:buNone/>
            </a:pPr>
            <a:r>
              <a:rPr lang="ru-RU" sz="1800" b="1" dirty="0" smtClean="0"/>
              <a:t>   Низкий уровень освоения материала программы: </a:t>
            </a:r>
            <a:r>
              <a:rPr lang="ru-RU" sz="1800" dirty="0" smtClean="0"/>
              <a:t>ребенок не может указать в какое время происходит определенный прием пищи, испытывает значительные затруднения при выборе блюд для каждого из приемов пищи в течение дня.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403741374"/>
      </p:ext>
    </p:extLst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281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1_Тема Office</vt:lpstr>
      <vt:lpstr>Точечный рисунок</vt:lpstr>
      <vt:lpstr>Слайд 1</vt:lpstr>
      <vt:lpstr>Информация для педагога</vt:lpstr>
      <vt:lpstr>ОПРЕДЕЛИ ВРЕМЯ</vt:lpstr>
      <vt:lpstr>СОСТАВЬ МЕНЮ</vt:lpstr>
      <vt:lpstr>Слайд 5</vt:lpstr>
      <vt:lpstr>Слайд 6</vt:lpstr>
      <vt:lpstr>Слайд 7</vt:lpstr>
      <vt:lpstr>Слайд 8</vt:lpstr>
      <vt:lpstr>Слайд 9</vt:lpstr>
      <vt:lpstr>Информация для педагога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4123</cp:lastModifiedBy>
  <cp:revision>99</cp:revision>
  <dcterms:created xsi:type="dcterms:W3CDTF">2014-07-06T18:18:01Z</dcterms:created>
  <dcterms:modified xsi:type="dcterms:W3CDTF">2021-01-25T10:53:35Z</dcterms:modified>
</cp:coreProperties>
</file>