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5" r:id="rId4"/>
    <p:sldId id="258" r:id="rId5"/>
    <p:sldId id="266" r:id="rId6"/>
    <p:sldId id="259" r:id="rId7"/>
    <p:sldId id="26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0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3.jpeg"/><Relationship Id="rId3" Type="http://schemas.openxmlformats.org/officeDocument/2006/relationships/image" Target="../media/image5.jpeg"/><Relationship Id="rId7" Type="http://schemas.openxmlformats.org/officeDocument/2006/relationships/image" Target="../media/image18.jpeg"/><Relationship Id="rId12" Type="http://schemas.openxmlformats.org/officeDocument/2006/relationships/image" Target="../media/image2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10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6.jpeg"/><Relationship Id="rId9" Type="http://schemas.openxmlformats.org/officeDocument/2006/relationships/image" Target="../media/image20.jpeg"/><Relationship Id="rId1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25.jpeg"/><Relationship Id="rId12" Type="http://schemas.openxmlformats.org/officeDocument/2006/relationships/image" Target="../media/image23.jpeg"/><Relationship Id="rId2" Type="http://schemas.openxmlformats.org/officeDocument/2006/relationships/audio" Target="../media/audio3.wav"/><Relationship Id="rId16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8.jpeg"/><Relationship Id="rId5" Type="http://schemas.openxmlformats.org/officeDocument/2006/relationships/image" Target="../media/image9.jpeg"/><Relationship Id="rId15" Type="http://schemas.openxmlformats.org/officeDocument/2006/relationships/image" Target="../media/image30.jpeg"/><Relationship Id="rId10" Type="http://schemas.openxmlformats.org/officeDocument/2006/relationships/image" Target="../media/image27.jpeg"/><Relationship Id="rId4" Type="http://schemas.openxmlformats.org/officeDocument/2006/relationships/image" Target="../media/image7.jpeg"/><Relationship Id="rId9" Type="http://schemas.openxmlformats.org/officeDocument/2006/relationships/image" Target="../media/image26.jpeg"/><Relationship Id="rId1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728870"/>
            <a:ext cx="8689976" cy="2706661"/>
          </a:xfrm>
        </p:spPr>
        <p:txBody>
          <a:bodyPr>
            <a:noAutofit/>
          </a:bodyPr>
          <a:lstStyle/>
          <a:p>
            <a:r>
              <a:rPr lang="ru-RU" sz="9600" b="1" cap="none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600" b="1" cap="none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cap="none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овощи, ягоды, фрукты – витаминные продукты</a:t>
            </a:r>
            <a:endParaRPr lang="ru-RU" sz="6000" b="1" cap="none" dirty="0">
              <a:ln w="10160">
                <a:solidFill>
                  <a:schemeClr val="accent5"/>
                </a:solidFill>
                <a:prstDash val="solid"/>
              </a:ln>
              <a:solidFill>
                <a:srgbClr val="CC0066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012" y="4846320"/>
            <a:ext cx="8689976" cy="411479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669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8529" y="658906"/>
            <a:ext cx="1058283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Информация для педагога</a:t>
            </a:r>
          </a:p>
          <a:p>
            <a:pPr algn="ctr"/>
            <a:endParaRPr lang="ru-RU" sz="2400" dirty="0" smtClean="0"/>
          </a:p>
          <a:p>
            <a:pPr algn="just"/>
            <a:r>
              <a:rPr lang="ru-RU" sz="2400" dirty="0" smtClean="0"/>
              <a:t>Игра  </a:t>
            </a:r>
            <a:r>
              <a:rPr lang="ru-RU" sz="2400" dirty="0" smtClean="0"/>
              <a:t>используется </a:t>
            </a:r>
            <a:r>
              <a:rPr lang="ru-RU" sz="2400" dirty="0" smtClean="0"/>
              <a:t>в ходе </a:t>
            </a:r>
            <a:r>
              <a:rPr lang="ru-RU" sz="2400" dirty="0" smtClean="0"/>
              <a:t>освоения </a:t>
            </a:r>
            <a:r>
              <a:rPr lang="ru-RU" sz="2400" dirty="0" smtClean="0"/>
              <a:t>материала тематической линии «Овощи, ягоды, фрукты – витаминные продукты» программы «Разговор о здоровье и правильном питании» М.М. Безруких, А.Г. Макеевой, Т.А. Филипповой. </a:t>
            </a:r>
          </a:p>
          <a:p>
            <a:pPr algn="just"/>
            <a:r>
              <a:rPr lang="ru-RU" sz="2400" dirty="0" smtClean="0"/>
              <a:t>Перед началом игры педагог предлагает ребенку рассмотреть слайд и прочитать слова (слайд № 3), затем выбрать, что именно он будет собирать в корзину. </a:t>
            </a:r>
          </a:p>
          <a:p>
            <a:pPr algn="just"/>
            <a:r>
              <a:rPr lang="ru-RU" sz="2400" dirty="0" smtClean="0"/>
              <a:t>Задания можно выполнять в любой последовательности. Ребенок, нажимая на круг соответствующего цвета переходит на нужный слайд и выполняет задание, собирая в корзину овощи, ягоды или фрукты, когда задание выполнено, нажимая на круг в правом нижнем углу слайда, возвращается на исходную страницу игры и может выбрать следующее задание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191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64331" y="874643"/>
            <a:ext cx="546027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sz="6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овощи</a:t>
            </a:r>
            <a:r>
              <a:rPr lang="ru-RU" sz="5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6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фрукты</a:t>
            </a:r>
            <a:r>
              <a:rPr lang="ru-RU" sz="5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endParaRPr lang="ru-RU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ягоды </a:t>
            </a:r>
            <a:r>
              <a:rPr lang="ru-RU" sz="5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5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>
            <a:hlinkClick r:id="rId2" action="ppaction://hlinksldjump"/>
          </p:cNvPr>
          <p:cNvSpPr/>
          <p:nvPr/>
        </p:nvSpPr>
        <p:spPr>
          <a:xfrm>
            <a:off x="9846365" y="1351723"/>
            <a:ext cx="596348" cy="5830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hlinkClick r:id="rId3" action="ppaction://hlinksldjump"/>
          </p:cNvPr>
          <p:cNvSpPr/>
          <p:nvPr/>
        </p:nvSpPr>
        <p:spPr>
          <a:xfrm>
            <a:off x="9846365" y="3083793"/>
            <a:ext cx="596348" cy="58309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hlinkClick r:id="rId4" action="ppaction://hlinksldjump"/>
          </p:cNvPr>
          <p:cNvSpPr/>
          <p:nvPr/>
        </p:nvSpPr>
        <p:spPr>
          <a:xfrm>
            <a:off x="9846365" y="4680680"/>
            <a:ext cx="596348" cy="58309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C:\Users\4123\Desktop\3325x2000_615220_[www.ArtFile.ru].jpg"/>
          <p:cNvPicPr/>
          <p:nvPr/>
        </p:nvPicPr>
        <p:blipFill>
          <a:blip r:embed="rId5">
            <a:lum bright="-20000"/>
          </a:blip>
          <a:srcRect/>
          <a:stretch>
            <a:fillRect/>
          </a:stretch>
        </p:blipFill>
        <p:spPr bwMode="auto">
          <a:xfrm>
            <a:off x="501891" y="1645920"/>
            <a:ext cx="4292178" cy="3735976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7567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106" y="2973445"/>
            <a:ext cx="4170192" cy="375670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06" y="4781159"/>
            <a:ext cx="2086555" cy="130409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484" y="2882636"/>
            <a:ext cx="1622152" cy="121661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804" y="576852"/>
            <a:ext cx="1743986" cy="17157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030" y="2947125"/>
            <a:ext cx="1815548" cy="122731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441" y="502051"/>
            <a:ext cx="1865376" cy="186537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637" y="4734500"/>
            <a:ext cx="2438320" cy="169463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7140"/>
          <a:stretch/>
        </p:blipFill>
        <p:spPr>
          <a:xfrm>
            <a:off x="10463181" y="1903502"/>
            <a:ext cx="1294767" cy="1530908"/>
          </a:xfrm>
          <a:prstGeom prst="rect">
            <a:avLst/>
          </a:prstGeom>
          <a:effectLst>
            <a:outerShdw blurRad="50800" dist="25400" dir="5400000" algn="ctr" rotWithShape="0">
              <a:srgbClr val="000000">
                <a:alpha val="43137"/>
              </a:srgbClr>
            </a:outerShdw>
            <a:reflection stA="44000" endPos="1000" dist="50800" dir="5400000" sy="-100000" algn="bl" rotWithShape="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1" y="4732906"/>
            <a:ext cx="1717589" cy="171758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124" y="1287699"/>
            <a:ext cx="2035880" cy="152691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52" y="535618"/>
            <a:ext cx="2114195" cy="1367884"/>
          </a:xfrm>
          <a:prstGeom prst="rect">
            <a:avLst/>
          </a:prstGeom>
        </p:spPr>
      </p:pic>
      <p:sp>
        <p:nvSpPr>
          <p:cNvPr id="25" name="Овал 24">
            <a:hlinkClick r:id="rId14" action="ppaction://hlinksldjump"/>
          </p:cNvPr>
          <p:cNvSpPr/>
          <p:nvPr/>
        </p:nvSpPr>
        <p:spPr>
          <a:xfrm>
            <a:off x="11184835" y="6100355"/>
            <a:ext cx="573113" cy="62979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5785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43 0.00926 L -8.33333E-7 1.11111E-6 " pathEditMode="relative" rAng="0" ptsTypes="AA">
                                      <p:cBhvr>
                                        <p:cTn id="12" dur="2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-46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00185 L 0.15195 -0.0868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43" y="-44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0.01783 L -0.0651 0.3328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4" y="1574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path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0.39206 0.5932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96" y="2965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6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1.875E-6 0.16574 C 1.875E-6 0.23982 -0.09427 0.33171 -0.17044 0.33171 L -0.34063 0.33171 " pathEditMode="relative" rAng="0" ptsTypes="AAAA">
                                      <p:cBhvr>
                                        <p:cTn id="6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31" y="165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116" y="3371749"/>
            <a:ext cx="3591338" cy="30347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clrChange>
              <a:clrFrom>
                <a:srgbClr val="FCFAFB"/>
              </a:clrFrom>
              <a:clrTo>
                <a:srgbClr val="FCFA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884" y="4576026"/>
            <a:ext cx="2623930" cy="16399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88" y="5079824"/>
            <a:ext cx="1417982" cy="11361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864" y="1365042"/>
            <a:ext cx="1613451" cy="1613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407" y="596350"/>
            <a:ext cx="1285460" cy="12854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05" y="1843234"/>
            <a:ext cx="2264466" cy="15285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074" y="2692397"/>
            <a:ext cx="2147775" cy="14533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70" y="3684104"/>
            <a:ext cx="1444487" cy="10833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361" y="306392"/>
            <a:ext cx="1865376" cy="18653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508" y="306392"/>
            <a:ext cx="1940706" cy="144605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423" y="2308086"/>
            <a:ext cx="2044605" cy="2044605"/>
          </a:xfrm>
          <a:prstGeom prst="rect">
            <a:avLst/>
          </a:prstGeom>
        </p:spPr>
      </p:pic>
      <p:sp>
        <p:nvSpPr>
          <p:cNvPr id="13" name="Овал 12">
            <a:hlinkClick r:id="rId14" action="ppaction://hlinksldjump"/>
          </p:cNvPr>
          <p:cNvSpPr/>
          <p:nvPr/>
        </p:nvSpPr>
        <p:spPr>
          <a:xfrm>
            <a:off x="11025809" y="6061166"/>
            <a:ext cx="543339" cy="60467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723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85185E-6 L -0.33333 0.255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67" y="127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44444E-6 L -0.34518 -0.0004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66" y="-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77556E-17 L -0.19453 0.5592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27" y="2796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44444E-6 L 0.24948 0.486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74" y="2432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2582 0.2185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04" y="109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511826"/>
            <a:ext cx="3538330" cy="30214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920" y="250179"/>
            <a:ext cx="1921564" cy="14411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3" y="5075581"/>
            <a:ext cx="2209938" cy="14939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70" y="1089296"/>
            <a:ext cx="2081951" cy="11710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045" y="4667811"/>
            <a:ext cx="2061147" cy="18570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739" y="3946034"/>
            <a:ext cx="1823217" cy="14608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033" y="233673"/>
            <a:ext cx="2156924" cy="12638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97" y="276580"/>
            <a:ext cx="1944757" cy="19447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619" y="1509299"/>
            <a:ext cx="2865310" cy="17031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797" y="2237281"/>
            <a:ext cx="1723329" cy="172332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876653"/>
            <a:ext cx="2663739" cy="172343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425" y="3212455"/>
            <a:ext cx="2031723" cy="145236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3" y="2907640"/>
            <a:ext cx="2261797" cy="1696348"/>
          </a:xfrm>
          <a:prstGeom prst="rect">
            <a:avLst/>
          </a:prstGeom>
        </p:spPr>
      </p:pic>
      <p:sp>
        <p:nvSpPr>
          <p:cNvPr id="15" name="Овал 14">
            <a:hlinkClick r:id="rId16" action="ppaction://hlinksldjump"/>
          </p:cNvPr>
          <p:cNvSpPr/>
          <p:nvPr/>
        </p:nvSpPr>
        <p:spPr>
          <a:xfrm>
            <a:off x="10972800" y="5956663"/>
            <a:ext cx="535577" cy="62701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102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0.30937 -0.060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69" y="-303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81481E-6 L 0.20742 0.7145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65" y="3571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-0.4569 0.0553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52" y="27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59259E-6 L -0.35234 0.586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17" y="2932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81481E-6 L 0.38802 0.1236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1" y="61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0988" y="874059"/>
            <a:ext cx="103138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2149" y="889844"/>
            <a:ext cx="104502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Информация для педагога</a:t>
            </a:r>
          </a:p>
          <a:p>
            <a:pPr algn="ctr"/>
            <a:endParaRPr lang="ru-RU" b="1" dirty="0" smtClean="0"/>
          </a:p>
          <a:p>
            <a:pPr algn="just"/>
            <a:r>
              <a:rPr lang="ru-RU" b="1" dirty="0" smtClean="0"/>
              <a:t>Высокий уровень освоения материала программы: </a:t>
            </a:r>
            <a:r>
              <a:rPr lang="ru-RU" dirty="0" smtClean="0"/>
              <a:t>ребенок легко  классифицирует и называет изображенные на слайде овощи, ягоды, фрукты. Может  самостоятельно  дополнить указанную группу 5-6 наименованиями. Называет любимый продукт из обозначенной группы.</a:t>
            </a:r>
          </a:p>
          <a:p>
            <a:endParaRPr lang="ru-RU" dirty="0" smtClean="0"/>
          </a:p>
          <a:p>
            <a:pPr algn="just"/>
            <a:r>
              <a:rPr lang="ru-RU" b="1" dirty="0" smtClean="0"/>
              <a:t>Средний уровень освоения материала программы: </a:t>
            </a:r>
            <a:r>
              <a:rPr lang="ru-RU" dirty="0" smtClean="0"/>
              <a:t>ребенок называет 3-4  продукта из каждой группы,  но может допускать ошибки,  объединяя продукты в указанные группы. Дополняет каждую из групп 1-2 наименованиями. </a:t>
            </a:r>
          </a:p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b="1" dirty="0" smtClean="0"/>
              <a:t>Низкий уровень освоения материала программы</a:t>
            </a:r>
            <a:r>
              <a:rPr lang="ru-RU" dirty="0" smtClean="0"/>
              <a:t>: ребенок испытывает значительные затруднения в распределении продуктов и подборе  карточек  с продуктом указанной группы. Не может дополнить  указанную группу  названиями не изображенных на слайде овощей фруктов и ягод.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6215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3919</TotalTime>
  <Words>232</Words>
  <Application>Microsoft Office PowerPoint</Application>
  <PresentationFormat>Произвольный</PresentationFormat>
  <Paragraphs>21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Капля</vt:lpstr>
      <vt:lpstr> овощи, ягоды, фрукты – витаминные продукты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4123</cp:lastModifiedBy>
  <cp:revision>45</cp:revision>
  <dcterms:created xsi:type="dcterms:W3CDTF">2020-07-08T15:43:13Z</dcterms:created>
  <dcterms:modified xsi:type="dcterms:W3CDTF">2021-01-13T05:45:10Z</dcterms:modified>
</cp:coreProperties>
</file>