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26" r:id="rId3"/>
    <p:sldId id="323" r:id="rId4"/>
    <p:sldId id="325" r:id="rId5"/>
    <p:sldId id="32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321" r:id="rId15"/>
    <p:sldId id="322" r:id="rId1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861F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6240" y="3549396"/>
            <a:ext cx="8542020" cy="1015365"/>
          </a:xfrm>
          <a:custGeom>
            <a:avLst/>
            <a:gdLst/>
            <a:ahLst/>
            <a:cxnLst/>
            <a:rect l="l" t="t" r="r" b="b"/>
            <a:pathLst>
              <a:path w="8542020" h="1015364">
                <a:moveTo>
                  <a:pt x="0" y="1014983"/>
                </a:moveTo>
                <a:lnTo>
                  <a:pt x="8542020" y="1014983"/>
                </a:lnTo>
                <a:lnTo>
                  <a:pt x="8542020" y="0"/>
                </a:lnTo>
                <a:lnTo>
                  <a:pt x="0" y="0"/>
                </a:lnTo>
                <a:lnTo>
                  <a:pt x="0" y="101498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96240" y="4546092"/>
            <a:ext cx="8542020" cy="708660"/>
          </a:xfrm>
          <a:custGeom>
            <a:avLst/>
            <a:gdLst/>
            <a:ahLst/>
            <a:cxnLst/>
            <a:rect l="l" t="t" r="r" b="b"/>
            <a:pathLst>
              <a:path w="8542020" h="708660">
                <a:moveTo>
                  <a:pt x="8542020" y="0"/>
                </a:moveTo>
                <a:lnTo>
                  <a:pt x="0" y="0"/>
                </a:lnTo>
                <a:lnTo>
                  <a:pt x="0" y="708659"/>
                </a:lnTo>
                <a:lnTo>
                  <a:pt x="8542020" y="708659"/>
                </a:lnTo>
                <a:lnTo>
                  <a:pt x="85420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96240" y="4546092"/>
            <a:ext cx="8542020" cy="708660"/>
          </a:xfrm>
          <a:custGeom>
            <a:avLst/>
            <a:gdLst/>
            <a:ahLst/>
            <a:cxnLst/>
            <a:rect l="l" t="t" r="r" b="b"/>
            <a:pathLst>
              <a:path w="8542020" h="708660">
                <a:moveTo>
                  <a:pt x="0" y="708659"/>
                </a:moveTo>
                <a:lnTo>
                  <a:pt x="8542020" y="708659"/>
                </a:lnTo>
                <a:lnTo>
                  <a:pt x="8542020" y="0"/>
                </a:lnTo>
                <a:lnTo>
                  <a:pt x="0" y="0"/>
                </a:lnTo>
                <a:lnTo>
                  <a:pt x="0" y="70865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96240" y="5073396"/>
            <a:ext cx="3853179" cy="1016635"/>
          </a:xfrm>
          <a:custGeom>
            <a:avLst/>
            <a:gdLst/>
            <a:ahLst/>
            <a:cxnLst/>
            <a:rect l="l" t="t" r="r" b="b"/>
            <a:pathLst>
              <a:path w="3853179" h="1016635">
                <a:moveTo>
                  <a:pt x="3852672" y="0"/>
                </a:moveTo>
                <a:lnTo>
                  <a:pt x="0" y="0"/>
                </a:lnTo>
                <a:lnTo>
                  <a:pt x="0" y="1016507"/>
                </a:lnTo>
                <a:lnTo>
                  <a:pt x="3852672" y="1016507"/>
                </a:lnTo>
                <a:lnTo>
                  <a:pt x="3852672" y="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96240" y="5073396"/>
            <a:ext cx="3853179" cy="1016635"/>
          </a:xfrm>
          <a:custGeom>
            <a:avLst/>
            <a:gdLst/>
            <a:ahLst/>
            <a:cxnLst/>
            <a:rect l="l" t="t" r="r" b="b"/>
            <a:pathLst>
              <a:path w="3853179" h="1016635">
                <a:moveTo>
                  <a:pt x="0" y="1016507"/>
                </a:moveTo>
                <a:lnTo>
                  <a:pt x="3852672" y="1016507"/>
                </a:lnTo>
                <a:lnTo>
                  <a:pt x="3852672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861F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861F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861F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4339" y="1648155"/>
            <a:ext cx="5356860" cy="2464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861F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8482" y="3416669"/>
            <a:ext cx="8082915" cy="2014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7334" y="1676400"/>
            <a:ext cx="8047355" cy="21794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9460" marR="748030" algn="ctr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Новый</a:t>
            </a:r>
            <a:r>
              <a:rPr sz="2800" b="1" spc="-1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механизм</a:t>
            </a:r>
            <a:r>
              <a:rPr sz="2800" b="1" spc="-114" dirty="0"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целевого</a:t>
            </a:r>
            <a:r>
              <a:rPr sz="2800" b="1" u="sng" spc="-1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обучения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sz="2800" b="1" u="sng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приема</a:t>
            </a:r>
            <a:r>
              <a:rPr sz="2800" b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</a:t>
            </a:r>
            <a:r>
              <a:rPr sz="2800" b="1" u="sng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целевое</a:t>
            </a:r>
            <a:r>
              <a:rPr sz="2800" b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обучение</a:t>
            </a:r>
            <a:endParaRPr sz="2800" dirty="0">
              <a:latin typeface="Arial"/>
              <a:cs typeface="Arial"/>
            </a:endParaRPr>
          </a:p>
          <a:p>
            <a:pPr marL="986790" marR="983615" algn="ctr">
              <a:lnSpc>
                <a:spcPct val="100000"/>
              </a:lnSpc>
            </a:pPr>
            <a:r>
              <a:rPr sz="2800" b="1" dirty="0">
                <a:latin typeface="Arial"/>
                <a:cs typeface="Arial"/>
              </a:rPr>
              <a:t>по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образовательным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программам </a:t>
            </a:r>
            <a:r>
              <a:rPr sz="2800" b="1" dirty="0">
                <a:latin typeface="Arial"/>
                <a:cs typeface="Arial"/>
              </a:rPr>
              <a:t>высшего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образования.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4302" y="465073"/>
            <a:ext cx="1753870" cy="939800"/>
            <a:chOff x="384302" y="465073"/>
            <a:chExt cx="1753870" cy="939800"/>
          </a:xfrm>
        </p:grpSpPr>
        <p:sp>
          <p:nvSpPr>
            <p:cNvPr id="4" name="object 4"/>
            <p:cNvSpPr/>
            <p:nvPr/>
          </p:nvSpPr>
          <p:spPr>
            <a:xfrm>
              <a:off x="397002" y="477773"/>
              <a:ext cx="1728470" cy="914400"/>
            </a:xfrm>
            <a:custGeom>
              <a:avLst/>
              <a:gdLst/>
              <a:ahLst/>
              <a:cxnLst/>
              <a:rect l="l" t="t" r="r" b="b"/>
              <a:pathLst>
                <a:path w="1728470" h="914400">
                  <a:moveTo>
                    <a:pt x="1728216" y="0"/>
                  </a:moveTo>
                  <a:lnTo>
                    <a:pt x="864107" y="0"/>
                  </a:lnTo>
                  <a:lnTo>
                    <a:pt x="0" y="457200"/>
                  </a:lnTo>
                  <a:lnTo>
                    <a:pt x="0" y="914400"/>
                  </a:lnTo>
                  <a:lnTo>
                    <a:pt x="1728216" y="0"/>
                  </a:lnTo>
                  <a:close/>
                </a:path>
              </a:pathLst>
            </a:custGeom>
            <a:solidFill>
              <a:srgbClr val="4F61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7002" y="477773"/>
              <a:ext cx="1728470" cy="914400"/>
            </a:xfrm>
            <a:custGeom>
              <a:avLst/>
              <a:gdLst/>
              <a:ahLst/>
              <a:cxnLst/>
              <a:rect l="l" t="t" r="r" b="b"/>
              <a:pathLst>
                <a:path w="1728470" h="914400">
                  <a:moveTo>
                    <a:pt x="0" y="457200"/>
                  </a:moveTo>
                  <a:lnTo>
                    <a:pt x="864107" y="0"/>
                  </a:lnTo>
                  <a:lnTo>
                    <a:pt x="1728216" y="0"/>
                  </a:lnTo>
                  <a:lnTo>
                    <a:pt x="0" y="914400"/>
                  </a:lnTo>
                  <a:lnTo>
                    <a:pt x="0" y="457200"/>
                  </a:lnTo>
                  <a:close/>
                </a:path>
              </a:pathLst>
            </a:custGeom>
            <a:ln w="25400">
              <a:solidFill>
                <a:srgbClr val="3A85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013702" y="4806950"/>
            <a:ext cx="1857375" cy="939800"/>
            <a:chOff x="7013702" y="4806950"/>
            <a:chExt cx="1857375" cy="939800"/>
          </a:xfrm>
        </p:grpSpPr>
        <p:sp>
          <p:nvSpPr>
            <p:cNvPr id="7" name="object 7"/>
            <p:cNvSpPr/>
            <p:nvPr/>
          </p:nvSpPr>
          <p:spPr>
            <a:xfrm>
              <a:off x="7026402" y="4819650"/>
              <a:ext cx="1831975" cy="914400"/>
            </a:xfrm>
            <a:custGeom>
              <a:avLst/>
              <a:gdLst/>
              <a:ahLst/>
              <a:cxnLst/>
              <a:rect l="l" t="t" r="r" b="b"/>
              <a:pathLst>
                <a:path w="1831975" h="914400">
                  <a:moveTo>
                    <a:pt x="1831848" y="0"/>
                  </a:moveTo>
                  <a:lnTo>
                    <a:pt x="0" y="914400"/>
                  </a:lnTo>
                  <a:lnTo>
                    <a:pt x="915924" y="914400"/>
                  </a:lnTo>
                  <a:lnTo>
                    <a:pt x="1831848" y="457200"/>
                  </a:lnTo>
                  <a:lnTo>
                    <a:pt x="1831848" y="0"/>
                  </a:lnTo>
                  <a:close/>
                </a:path>
              </a:pathLst>
            </a:custGeom>
            <a:solidFill>
              <a:srgbClr val="4F61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26402" y="4819650"/>
              <a:ext cx="1831975" cy="914400"/>
            </a:xfrm>
            <a:custGeom>
              <a:avLst/>
              <a:gdLst/>
              <a:ahLst/>
              <a:cxnLst/>
              <a:rect l="l" t="t" r="r" b="b"/>
              <a:pathLst>
                <a:path w="1831975" h="914400">
                  <a:moveTo>
                    <a:pt x="1831848" y="457200"/>
                  </a:moveTo>
                  <a:lnTo>
                    <a:pt x="915924" y="914400"/>
                  </a:lnTo>
                  <a:lnTo>
                    <a:pt x="0" y="914400"/>
                  </a:lnTo>
                  <a:lnTo>
                    <a:pt x="1831848" y="0"/>
                  </a:lnTo>
                  <a:lnTo>
                    <a:pt x="1831848" y="457200"/>
                  </a:lnTo>
                  <a:close/>
                </a:path>
              </a:pathLst>
            </a:custGeom>
            <a:ln w="25400">
              <a:solidFill>
                <a:srgbClr val="3A85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7200" y="1219200"/>
            <a:ext cx="79819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 2024 года введен новый механизм целевого обучения и приема на целевое обучение.</a:t>
            </a:r>
          </a:p>
          <a:p>
            <a:endParaRPr lang="ru-RU" dirty="0" smtClean="0"/>
          </a:p>
          <a:p>
            <a:r>
              <a:rPr lang="ru-RU" dirty="0" smtClean="0"/>
              <a:t>Целевое обучение – это обучение в вузе по договору о целевом обучении с заказчиком целевого обучения.</a:t>
            </a:r>
          </a:p>
          <a:p>
            <a:endParaRPr lang="ru-RU" dirty="0" smtClean="0"/>
          </a:p>
          <a:p>
            <a:r>
              <a:rPr lang="ru-RU" b="1" dirty="0" smtClean="0"/>
              <a:t>Заказчик</a:t>
            </a:r>
            <a:r>
              <a:rPr lang="ru-RU" dirty="0" smtClean="0"/>
              <a:t> обязан оказывать студенту </a:t>
            </a:r>
            <a:r>
              <a:rPr lang="ru-RU" b="1" dirty="0" smtClean="0"/>
              <a:t>социальную поддержку </a:t>
            </a:r>
            <a:r>
              <a:rPr lang="ru-RU" dirty="0" smtClean="0"/>
              <a:t>в период обучения и после окончания обучения </a:t>
            </a:r>
            <a:r>
              <a:rPr lang="ru-RU" b="1" dirty="0" smtClean="0"/>
              <a:t>трудоустроить</a:t>
            </a:r>
            <a:r>
              <a:rPr lang="ru-RU" dirty="0" smtClean="0"/>
              <a:t> его.</a:t>
            </a:r>
          </a:p>
          <a:p>
            <a:endParaRPr lang="ru-RU" dirty="0" smtClean="0"/>
          </a:p>
          <a:p>
            <a:r>
              <a:rPr lang="ru-RU" dirty="0" smtClean="0"/>
              <a:t>Студент обязан </a:t>
            </a:r>
            <a:r>
              <a:rPr lang="ru-RU" b="1" dirty="0" smtClean="0"/>
              <a:t>освоить образовательную</a:t>
            </a:r>
            <a:r>
              <a:rPr lang="ru-RU" dirty="0" smtClean="0"/>
              <a:t> программу и </a:t>
            </a:r>
            <a:r>
              <a:rPr lang="ru-RU" b="1" dirty="0" smtClean="0"/>
              <a:t>отработать у заказчика или у другого работодателя от 3 до 5 лет.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903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00974" y="228600"/>
            <a:ext cx="798195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Предложения о заключении договоров о целевом обучении</a:t>
            </a:r>
          </a:p>
          <a:p>
            <a:endParaRPr lang="ru-RU" dirty="0" smtClean="0"/>
          </a:p>
          <a:p>
            <a:r>
              <a:rPr lang="ru-RU" dirty="0" smtClean="0"/>
              <a:t>Заказчики формируют предложения о заключении договоров о целевом обучении для граждан, желающих заключить такой договор. Эти предложения публикуются в открытом доступе в сети Интернет – на Единой цифровой платформе в сфере занятости и трудовых отношений «Работа в России».</a:t>
            </a:r>
          </a:p>
          <a:p>
            <a:endParaRPr lang="ru-RU" dirty="0" smtClean="0"/>
          </a:p>
          <a:p>
            <a:r>
              <a:rPr lang="ru-RU" dirty="0" smtClean="0"/>
              <a:t>Предложение заказчика может быть адресовано:</a:t>
            </a:r>
          </a:p>
          <a:p>
            <a:endParaRPr lang="ru-RU" dirty="0" smtClean="0"/>
          </a:p>
          <a:p>
            <a:r>
              <a:rPr lang="ru-RU" dirty="0" smtClean="0"/>
              <a:t>1)      гражданам, которые обучаются в вузе;</a:t>
            </a:r>
          </a:p>
          <a:p>
            <a:endParaRPr lang="ru-RU" dirty="0" smtClean="0"/>
          </a:p>
          <a:p>
            <a:r>
              <a:rPr lang="ru-RU" dirty="0" smtClean="0"/>
              <a:t>2)      гражданам, которые поступают:</a:t>
            </a:r>
          </a:p>
          <a:p>
            <a:endParaRPr lang="ru-RU" dirty="0" smtClean="0"/>
          </a:p>
          <a:p>
            <a:r>
              <a:rPr lang="ru-RU" dirty="0" smtClean="0"/>
              <a:t>на бесплатное целевое обучение по отдельному конкурсу на места специально выделенной целевой квоты;</a:t>
            </a:r>
          </a:p>
          <a:p>
            <a:endParaRPr lang="ru-RU" dirty="0" smtClean="0"/>
          </a:p>
          <a:p>
            <a:r>
              <a:rPr lang="ru-RU" dirty="0" smtClean="0"/>
              <a:t>на бесплатное обучение на общих основаниях;</a:t>
            </a:r>
          </a:p>
          <a:p>
            <a:endParaRPr lang="ru-RU" dirty="0" smtClean="0"/>
          </a:p>
          <a:p>
            <a:r>
              <a:rPr lang="ru-RU" dirty="0" smtClean="0"/>
              <a:t>на платное обучение.</a:t>
            </a:r>
          </a:p>
        </p:txBody>
      </p:sp>
    </p:spTree>
    <p:extLst>
      <p:ext uri="{BB962C8B-B14F-4D97-AF65-F5344CB8AC3E}">
        <p14:creationId xmlns:p14="http://schemas.microsoft.com/office/powerpoint/2010/main" val="149217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1000" y="-152400"/>
            <a:ext cx="81534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Заявки на заключение договора о целевом обучении</a:t>
            </a:r>
          </a:p>
          <a:p>
            <a:endParaRPr lang="ru-RU" dirty="0" smtClean="0"/>
          </a:p>
          <a:p>
            <a:r>
              <a:rPr lang="ru-RU" dirty="0" smtClean="0"/>
              <a:t>Гражданин, который хочет заключить договор о целевом обучении, подает заявку на заключение договора о целевом обучении в соответствии с предложением заказчика.</a:t>
            </a:r>
          </a:p>
          <a:p>
            <a:endParaRPr lang="ru-RU" dirty="0" smtClean="0"/>
          </a:p>
          <a:p>
            <a:r>
              <a:rPr lang="ru-RU" dirty="0" smtClean="0"/>
              <a:t>Если гражданин обучается в вузе, то заказчик рассматривает заявку и заключает с ним договор о целевом обучении.</a:t>
            </a:r>
          </a:p>
          <a:p>
            <a:endParaRPr lang="ru-RU" dirty="0" smtClean="0"/>
          </a:p>
          <a:p>
            <a:r>
              <a:rPr lang="ru-RU" dirty="0" smtClean="0"/>
              <a:t>Если гражданин еще не обучается в вузе, то для заключения договора о целевом обучении он должен поступить в вуз.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При этом есть </a:t>
            </a:r>
            <a:r>
              <a:rPr lang="ru-RU" b="1" dirty="0" smtClean="0"/>
              <a:t>2 возможности:</a:t>
            </a:r>
          </a:p>
          <a:p>
            <a:endParaRPr lang="ru-RU" dirty="0" smtClean="0"/>
          </a:p>
          <a:p>
            <a:r>
              <a:rPr lang="ru-RU" dirty="0" smtClean="0"/>
              <a:t>можно </a:t>
            </a:r>
            <a:r>
              <a:rPr lang="ru-RU" b="1" dirty="0" smtClean="0"/>
              <a:t>поступать по общему конкурсу </a:t>
            </a:r>
            <a:r>
              <a:rPr lang="ru-RU" dirty="0" smtClean="0"/>
              <a:t>(на бесплатное обучение на общих основаниях или на платное обучение);</a:t>
            </a:r>
          </a:p>
          <a:p>
            <a:endParaRPr lang="ru-RU" dirty="0" smtClean="0"/>
          </a:p>
          <a:p>
            <a:r>
              <a:rPr lang="ru-RU" dirty="0" smtClean="0"/>
              <a:t>можно поступать </a:t>
            </a:r>
            <a:r>
              <a:rPr lang="ru-RU" b="1" dirty="0" smtClean="0"/>
              <a:t>по отдельному конкурсу</a:t>
            </a:r>
            <a:r>
              <a:rPr lang="ru-RU" dirty="0" smtClean="0"/>
              <a:t> на места целевой квоты.</a:t>
            </a:r>
          </a:p>
          <a:p>
            <a:endParaRPr lang="ru-RU" dirty="0" smtClean="0"/>
          </a:p>
          <a:p>
            <a:r>
              <a:rPr lang="ru-RU" dirty="0" smtClean="0"/>
              <a:t>От выбора этих возможностей зависит ответственность гражданина за неисполнение обязательств по договору о целевом обучении.</a:t>
            </a:r>
          </a:p>
        </p:txBody>
      </p:sp>
    </p:spTree>
    <p:extLst>
      <p:ext uri="{BB962C8B-B14F-4D97-AF65-F5344CB8AC3E}">
        <p14:creationId xmlns:p14="http://schemas.microsoft.com/office/powerpoint/2010/main" val="3058850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1000" y="307469"/>
            <a:ext cx="8229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Ответственность гражданина за неисполнение обязательств по договору о целевом обучении</a:t>
            </a:r>
          </a:p>
          <a:p>
            <a:endParaRPr lang="ru-RU" sz="1600" dirty="0" smtClean="0"/>
          </a:p>
          <a:p>
            <a:pPr algn="l"/>
            <a:r>
              <a:rPr lang="ru-RU" sz="1600" dirty="0" smtClean="0"/>
              <a:t>Ответственность за неисполнение обязательств по договору о целевом обучении – </a:t>
            </a:r>
            <a:r>
              <a:rPr lang="ru-RU" sz="1600" b="1" dirty="0" smtClean="0"/>
              <a:t>это санкции</a:t>
            </a:r>
            <a:r>
              <a:rPr lang="ru-RU" sz="1600" dirty="0" smtClean="0"/>
              <a:t>, которые применяются к гражданину в случае </a:t>
            </a:r>
            <a:r>
              <a:rPr lang="ru-RU" sz="1600" b="1" dirty="0" err="1" smtClean="0"/>
              <a:t>незавершения</a:t>
            </a:r>
            <a:r>
              <a:rPr lang="ru-RU" sz="1600" dirty="0" smtClean="0"/>
              <a:t> обучения или </a:t>
            </a:r>
            <a:r>
              <a:rPr lang="ru-RU" sz="1600" b="1" dirty="0" err="1" smtClean="0"/>
              <a:t>неотработки</a:t>
            </a:r>
            <a:r>
              <a:rPr lang="ru-RU" sz="1600" b="1" dirty="0" smtClean="0"/>
              <a:t>.</a:t>
            </a:r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Если договор о целевом обучении заключен с гражданином, который обучается в вузе или поступил в вуз по общему конкурсу (на бесплатное обучение на общих основаниях или на платное обучение) и гражданин не завершил обучение или не отработал установленный срок, то он должен </a:t>
            </a:r>
            <a:r>
              <a:rPr lang="ru-RU" sz="1600" b="1" dirty="0" smtClean="0"/>
              <a:t>возместить заказчику затраты на меры поддержки</a:t>
            </a:r>
            <a:r>
              <a:rPr lang="ru-RU" sz="1600" dirty="0" smtClean="0"/>
              <a:t>, которые заказчик предоставил ему во время обучения.</a:t>
            </a:r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Если договор о целевом обучении заключен с гражданином, который поступил в вуз не по общему конкурсу, а по отдельному конкурсу на места целевой квоты:</a:t>
            </a:r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если гражданин не завершил обучение или не отработал установленный срок, то он должен </a:t>
            </a:r>
            <a:r>
              <a:rPr lang="ru-RU" sz="1600" b="1" dirty="0" smtClean="0"/>
              <a:t>дополнительно выплатить штраф в размере затрат на обучение</a:t>
            </a:r>
            <a:r>
              <a:rPr lang="ru-RU" sz="1600" dirty="0" smtClean="0"/>
              <a:t>;</a:t>
            </a:r>
          </a:p>
          <a:p>
            <a:pPr algn="l"/>
            <a:endParaRPr lang="ru-RU" sz="1600" dirty="0" smtClean="0"/>
          </a:p>
          <a:p>
            <a:pPr algn="l"/>
            <a:r>
              <a:rPr lang="ru-RU" sz="1600" dirty="0" smtClean="0"/>
              <a:t>если гражданин отказался заключить договор о целевом обучении или расторгнул его в самом начале обучения (в первом семестре), он отчисляется из вуза или может перевестись на платное обучение.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7167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3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6183" y="1234439"/>
            <a:ext cx="5469890" cy="1938655"/>
          </a:xfrm>
          <a:custGeom>
            <a:avLst/>
            <a:gdLst/>
            <a:ahLst/>
            <a:cxnLst/>
            <a:rect l="l" t="t" r="r" b="b"/>
            <a:pathLst>
              <a:path w="5469890" h="1938655">
                <a:moveTo>
                  <a:pt x="0" y="1938527"/>
                </a:moveTo>
                <a:lnTo>
                  <a:pt x="5469636" y="1938527"/>
                </a:lnTo>
                <a:lnTo>
                  <a:pt x="5469636" y="0"/>
                </a:lnTo>
                <a:lnTo>
                  <a:pt x="0" y="0"/>
                </a:lnTo>
                <a:lnTo>
                  <a:pt x="0" y="193852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4797" y="291210"/>
            <a:ext cx="8138159" cy="129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43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обучения.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Предложения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заказчиков</a:t>
            </a:r>
            <a:r>
              <a:rPr sz="1800" b="1" u="sng" spc="-4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и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заявки</a:t>
            </a:r>
            <a:r>
              <a:rPr sz="1800" b="1" u="sng" spc="-5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граждан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35"/>
              </a:spcBef>
            </a:pPr>
            <a:endParaRPr sz="1800">
              <a:latin typeface="Arial"/>
              <a:cs typeface="Arial"/>
            </a:endParaRPr>
          </a:p>
          <a:p>
            <a:pPr marL="286639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Цифровая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платформа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«Работа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России»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13834" y="1572767"/>
            <a:ext cx="3860800" cy="4424045"/>
            <a:chOff x="4513834" y="1572767"/>
            <a:chExt cx="3860800" cy="4424045"/>
          </a:xfrm>
        </p:grpSpPr>
        <p:sp>
          <p:nvSpPr>
            <p:cNvPr id="7" name="object 7"/>
            <p:cNvSpPr/>
            <p:nvPr/>
          </p:nvSpPr>
          <p:spPr>
            <a:xfrm>
              <a:off x="6742811" y="3934460"/>
              <a:ext cx="1511300" cy="1719580"/>
            </a:xfrm>
            <a:custGeom>
              <a:avLst/>
              <a:gdLst/>
              <a:ahLst/>
              <a:cxnLst/>
              <a:rect l="l" t="t" r="r" b="b"/>
              <a:pathLst>
                <a:path w="1511300" h="1719579">
                  <a:moveTo>
                    <a:pt x="1215009" y="0"/>
                  </a:moveTo>
                  <a:lnTo>
                    <a:pt x="1035177" y="372871"/>
                  </a:lnTo>
                  <a:lnTo>
                    <a:pt x="1154049" y="317626"/>
                  </a:lnTo>
                  <a:lnTo>
                    <a:pt x="1153593" y="354572"/>
                  </a:lnTo>
                  <a:lnTo>
                    <a:pt x="1147211" y="429364"/>
                  </a:lnTo>
                  <a:lnTo>
                    <a:pt x="1141333" y="467150"/>
                  </a:lnTo>
                  <a:lnTo>
                    <a:pt x="1133695" y="505159"/>
                  </a:lnTo>
                  <a:lnTo>
                    <a:pt x="1124323" y="543359"/>
                  </a:lnTo>
                  <a:lnTo>
                    <a:pt x="1113239" y="581721"/>
                  </a:lnTo>
                  <a:lnTo>
                    <a:pt x="1100468" y="620217"/>
                  </a:lnTo>
                  <a:lnTo>
                    <a:pt x="1086035" y="658817"/>
                  </a:lnTo>
                  <a:lnTo>
                    <a:pt x="1069964" y="697491"/>
                  </a:lnTo>
                  <a:lnTo>
                    <a:pt x="1052278" y="736209"/>
                  </a:lnTo>
                  <a:lnTo>
                    <a:pt x="1033003" y="774943"/>
                  </a:lnTo>
                  <a:lnTo>
                    <a:pt x="1012161" y="813663"/>
                  </a:lnTo>
                  <a:lnTo>
                    <a:pt x="989778" y="852340"/>
                  </a:lnTo>
                  <a:lnTo>
                    <a:pt x="965878" y="890943"/>
                  </a:lnTo>
                  <a:lnTo>
                    <a:pt x="940485" y="929444"/>
                  </a:lnTo>
                  <a:lnTo>
                    <a:pt x="913623" y="967814"/>
                  </a:lnTo>
                  <a:lnTo>
                    <a:pt x="885316" y="1006022"/>
                  </a:lnTo>
                  <a:lnTo>
                    <a:pt x="855589" y="1044039"/>
                  </a:lnTo>
                  <a:lnTo>
                    <a:pt x="824465" y="1081837"/>
                  </a:lnTo>
                  <a:lnTo>
                    <a:pt x="791969" y="1119384"/>
                  </a:lnTo>
                  <a:lnTo>
                    <a:pt x="758125" y="1156653"/>
                  </a:lnTo>
                  <a:lnTo>
                    <a:pt x="722958" y="1193614"/>
                  </a:lnTo>
                  <a:lnTo>
                    <a:pt x="686491" y="1230237"/>
                  </a:lnTo>
                  <a:lnTo>
                    <a:pt x="648748" y="1266492"/>
                  </a:lnTo>
                  <a:lnTo>
                    <a:pt x="609755" y="1302351"/>
                  </a:lnTo>
                  <a:lnTo>
                    <a:pt x="569534" y="1337783"/>
                  </a:lnTo>
                  <a:lnTo>
                    <a:pt x="528111" y="1372760"/>
                  </a:lnTo>
                  <a:lnTo>
                    <a:pt x="485510" y="1407252"/>
                  </a:lnTo>
                  <a:lnTo>
                    <a:pt x="441754" y="1441230"/>
                  </a:lnTo>
                  <a:lnTo>
                    <a:pt x="396868" y="1474663"/>
                  </a:lnTo>
                  <a:lnTo>
                    <a:pt x="350876" y="1507524"/>
                  </a:lnTo>
                  <a:lnTo>
                    <a:pt x="303802" y="1539781"/>
                  </a:lnTo>
                  <a:lnTo>
                    <a:pt x="255671" y="1571407"/>
                  </a:lnTo>
                  <a:lnTo>
                    <a:pt x="206506" y="1602370"/>
                  </a:lnTo>
                  <a:lnTo>
                    <a:pt x="156333" y="1632643"/>
                  </a:lnTo>
                  <a:lnTo>
                    <a:pt x="105174" y="1662195"/>
                  </a:lnTo>
                  <a:lnTo>
                    <a:pt x="53055" y="1690998"/>
                  </a:lnTo>
                  <a:lnTo>
                    <a:pt x="0" y="1719021"/>
                  </a:lnTo>
                  <a:lnTo>
                    <a:pt x="53862" y="1696057"/>
                  </a:lnTo>
                  <a:lnTo>
                    <a:pt x="107027" y="1672235"/>
                  </a:lnTo>
                  <a:lnTo>
                    <a:pt x="159471" y="1647581"/>
                  </a:lnTo>
                  <a:lnTo>
                    <a:pt x="211169" y="1622121"/>
                  </a:lnTo>
                  <a:lnTo>
                    <a:pt x="262097" y="1595882"/>
                  </a:lnTo>
                  <a:lnTo>
                    <a:pt x="312231" y="1568890"/>
                  </a:lnTo>
                  <a:lnTo>
                    <a:pt x="361547" y="1541170"/>
                  </a:lnTo>
                  <a:lnTo>
                    <a:pt x="410022" y="1512749"/>
                  </a:lnTo>
                  <a:lnTo>
                    <a:pt x="457630" y="1483653"/>
                  </a:lnTo>
                  <a:lnTo>
                    <a:pt x="504349" y="1453907"/>
                  </a:lnTo>
                  <a:lnTo>
                    <a:pt x="550153" y="1423540"/>
                  </a:lnTo>
                  <a:lnTo>
                    <a:pt x="595019" y="1392575"/>
                  </a:lnTo>
                  <a:lnTo>
                    <a:pt x="638923" y="1361040"/>
                  </a:lnTo>
                  <a:lnTo>
                    <a:pt x="681841" y="1328961"/>
                  </a:lnTo>
                  <a:lnTo>
                    <a:pt x="723749" y="1296363"/>
                  </a:lnTo>
                  <a:lnTo>
                    <a:pt x="764622" y="1263273"/>
                  </a:lnTo>
                  <a:lnTo>
                    <a:pt x="804437" y="1229717"/>
                  </a:lnTo>
                  <a:lnTo>
                    <a:pt x="843170" y="1195721"/>
                  </a:lnTo>
                  <a:lnTo>
                    <a:pt x="880796" y="1161311"/>
                  </a:lnTo>
                  <a:lnTo>
                    <a:pt x="917291" y="1126514"/>
                  </a:lnTo>
                  <a:lnTo>
                    <a:pt x="952632" y="1091355"/>
                  </a:lnTo>
                  <a:lnTo>
                    <a:pt x="986795" y="1055861"/>
                  </a:lnTo>
                  <a:lnTo>
                    <a:pt x="1019755" y="1020057"/>
                  </a:lnTo>
                  <a:lnTo>
                    <a:pt x="1051488" y="983970"/>
                  </a:lnTo>
                  <a:lnTo>
                    <a:pt x="1081970" y="947627"/>
                  </a:lnTo>
                  <a:lnTo>
                    <a:pt x="1111177" y="911052"/>
                  </a:lnTo>
                  <a:lnTo>
                    <a:pt x="1139086" y="874272"/>
                  </a:lnTo>
                  <a:lnTo>
                    <a:pt x="1165672" y="837314"/>
                  </a:lnTo>
                  <a:lnTo>
                    <a:pt x="1190910" y="800204"/>
                  </a:lnTo>
                  <a:lnTo>
                    <a:pt x="1214778" y="762967"/>
                  </a:lnTo>
                  <a:lnTo>
                    <a:pt x="1237251" y="725629"/>
                  </a:lnTo>
                  <a:lnTo>
                    <a:pt x="1258304" y="688218"/>
                  </a:lnTo>
                  <a:lnTo>
                    <a:pt x="1277915" y="650758"/>
                  </a:lnTo>
                  <a:lnTo>
                    <a:pt x="1296058" y="613277"/>
                  </a:lnTo>
                  <a:lnTo>
                    <a:pt x="1312710" y="575800"/>
                  </a:lnTo>
                  <a:lnTo>
                    <a:pt x="1327846" y="538353"/>
                  </a:lnTo>
                  <a:lnTo>
                    <a:pt x="1341444" y="500963"/>
                  </a:lnTo>
                  <a:lnTo>
                    <a:pt x="1353478" y="463655"/>
                  </a:lnTo>
                  <a:lnTo>
                    <a:pt x="1363924" y="426456"/>
                  </a:lnTo>
                  <a:lnTo>
                    <a:pt x="1372759" y="389392"/>
                  </a:lnTo>
                  <a:lnTo>
                    <a:pt x="1385498" y="315773"/>
                  </a:lnTo>
                  <a:lnTo>
                    <a:pt x="1391503" y="243007"/>
                  </a:lnTo>
                  <a:lnTo>
                    <a:pt x="1391920" y="207009"/>
                  </a:lnTo>
                  <a:lnTo>
                    <a:pt x="1510792" y="151764"/>
                  </a:lnTo>
                  <a:lnTo>
                    <a:pt x="1215009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26534" y="5419471"/>
              <a:ext cx="2336800" cy="564515"/>
            </a:xfrm>
            <a:custGeom>
              <a:avLst/>
              <a:gdLst/>
              <a:ahLst/>
              <a:cxnLst/>
              <a:rect l="l" t="t" r="r" b="b"/>
              <a:pathLst>
                <a:path w="2336800" h="564514">
                  <a:moveTo>
                    <a:pt x="237743" y="0"/>
                  </a:moveTo>
                  <a:lnTo>
                    <a:pt x="0" y="110489"/>
                  </a:lnTo>
                  <a:lnTo>
                    <a:pt x="15481" y="141484"/>
                  </a:lnTo>
                  <a:lnTo>
                    <a:pt x="32597" y="171408"/>
                  </a:lnTo>
                  <a:lnTo>
                    <a:pt x="71594" y="228037"/>
                  </a:lnTo>
                  <a:lnTo>
                    <a:pt x="116713" y="280353"/>
                  </a:lnTo>
                  <a:lnTo>
                    <a:pt x="167677" y="328332"/>
                  </a:lnTo>
                  <a:lnTo>
                    <a:pt x="224210" y="371950"/>
                  </a:lnTo>
                  <a:lnTo>
                    <a:pt x="286036" y="411183"/>
                  </a:lnTo>
                  <a:lnTo>
                    <a:pt x="352878" y="446007"/>
                  </a:lnTo>
                  <a:lnTo>
                    <a:pt x="388094" y="461759"/>
                  </a:lnTo>
                  <a:lnTo>
                    <a:pt x="424460" y="476399"/>
                  </a:lnTo>
                  <a:lnTo>
                    <a:pt x="461941" y="489925"/>
                  </a:lnTo>
                  <a:lnTo>
                    <a:pt x="500504" y="502334"/>
                  </a:lnTo>
                  <a:lnTo>
                    <a:pt x="540113" y="513623"/>
                  </a:lnTo>
                  <a:lnTo>
                    <a:pt x="580735" y="523789"/>
                  </a:lnTo>
                  <a:lnTo>
                    <a:pt x="622334" y="532829"/>
                  </a:lnTo>
                  <a:lnTo>
                    <a:pt x="664876" y="540740"/>
                  </a:lnTo>
                  <a:lnTo>
                    <a:pt x="708326" y="547519"/>
                  </a:lnTo>
                  <a:lnTo>
                    <a:pt x="752650" y="553163"/>
                  </a:lnTo>
                  <a:lnTo>
                    <a:pt x="797814" y="557669"/>
                  </a:lnTo>
                  <a:lnTo>
                    <a:pt x="843781" y="561034"/>
                  </a:lnTo>
                  <a:lnTo>
                    <a:pt x="890520" y="563256"/>
                  </a:lnTo>
                  <a:lnTo>
                    <a:pt x="937993" y="564330"/>
                  </a:lnTo>
                  <a:lnTo>
                    <a:pt x="986168" y="564254"/>
                  </a:lnTo>
                  <a:lnTo>
                    <a:pt x="1035009" y="563026"/>
                  </a:lnTo>
                  <a:lnTo>
                    <a:pt x="1084482" y="560642"/>
                  </a:lnTo>
                  <a:lnTo>
                    <a:pt x="1134552" y="557099"/>
                  </a:lnTo>
                  <a:lnTo>
                    <a:pt x="1185185" y="552394"/>
                  </a:lnTo>
                  <a:lnTo>
                    <a:pt x="1236346" y="546524"/>
                  </a:lnTo>
                  <a:lnTo>
                    <a:pt x="1288000" y="539487"/>
                  </a:lnTo>
                  <a:lnTo>
                    <a:pt x="1340114" y="531279"/>
                  </a:lnTo>
                  <a:lnTo>
                    <a:pt x="1392652" y="521897"/>
                  </a:lnTo>
                  <a:lnTo>
                    <a:pt x="1445580" y="511339"/>
                  </a:lnTo>
                  <a:lnTo>
                    <a:pt x="1498864" y="499601"/>
                  </a:lnTo>
                  <a:lnTo>
                    <a:pt x="1552468" y="486680"/>
                  </a:lnTo>
                  <a:lnTo>
                    <a:pt x="1606358" y="472573"/>
                  </a:lnTo>
                  <a:lnTo>
                    <a:pt x="1660500" y="457278"/>
                  </a:lnTo>
                  <a:lnTo>
                    <a:pt x="1714859" y="440791"/>
                  </a:lnTo>
                  <a:lnTo>
                    <a:pt x="1769401" y="423110"/>
                  </a:lnTo>
                  <a:lnTo>
                    <a:pt x="1824090" y="404231"/>
                  </a:lnTo>
                  <a:lnTo>
                    <a:pt x="1878893" y="384152"/>
                  </a:lnTo>
                  <a:lnTo>
                    <a:pt x="1933775" y="362869"/>
                  </a:lnTo>
                  <a:lnTo>
                    <a:pt x="1988701" y="340380"/>
                  </a:lnTo>
                  <a:lnTo>
                    <a:pt x="2043637" y="316681"/>
                  </a:lnTo>
                  <a:lnTo>
                    <a:pt x="2098547" y="291769"/>
                  </a:lnTo>
                  <a:lnTo>
                    <a:pt x="2336291" y="181178"/>
                  </a:lnTo>
                  <a:lnTo>
                    <a:pt x="2281388" y="206090"/>
                  </a:lnTo>
                  <a:lnTo>
                    <a:pt x="2226460" y="229789"/>
                  </a:lnTo>
                  <a:lnTo>
                    <a:pt x="2171540" y="252279"/>
                  </a:lnTo>
                  <a:lnTo>
                    <a:pt x="2116665" y="273563"/>
                  </a:lnTo>
                  <a:lnTo>
                    <a:pt x="2061869" y="293643"/>
                  </a:lnTo>
                  <a:lnTo>
                    <a:pt x="2007185" y="312522"/>
                  </a:lnTo>
                  <a:lnTo>
                    <a:pt x="1952649" y="330204"/>
                  </a:lnTo>
                  <a:lnTo>
                    <a:pt x="1898295" y="346691"/>
                  </a:lnTo>
                  <a:lnTo>
                    <a:pt x="1844158" y="361987"/>
                  </a:lnTo>
                  <a:lnTo>
                    <a:pt x="1790273" y="376094"/>
                  </a:lnTo>
                  <a:lnTo>
                    <a:pt x="1736673" y="389015"/>
                  </a:lnTo>
                  <a:lnTo>
                    <a:pt x="1683394" y="400754"/>
                  </a:lnTo>
                  <a:lnTo>
                    <a:pt x="1630470" y="411313"/>
                  </a:lnTo>
                  <a:lnTo>
                    <a:pt x="1577935" y="420695"/>
                  </a:lnTo>
                  <a:lnTo>
                    <a:pt x="1525824" y="428904"/>
                  </a:lnTo>
                  <a:lnTo>
                    <a:pt x="1474173" y="435942"/>
                  </a:lnTo>
                  <a:lnTo>
                    <a:pt x="1423014" y="441812"/>
                  </a:lnTo>
                  <a:lnTo>
                    <a:pt x="1372384" y="446518"/>
                  </a:lnTo>
                  <a:lnTo>
                    <a:pt x="1322316" y="450061"/>
                  </a:lnTo>
                  <a:lnTo>
                    <a:pt x="1272844" y="452446"/>
                  </a:lnTo>
                  <a:lnTo>
                    <a:pt x="1224005" y="453676"/>
                  </a:lnTo>
                  <a:lnTo>
                    <a:pt x="1175831" y="453752"/>
                  </a:lnTo>
                  <a:lnTo>
                    <a:pt x="1128358" y="452679"/>
                  </a:lnTo>
                  <a:lnTo>
                    <a:pt x="1081621" y="450459"/>
                  </a:lnTo>
                  <a:lnTo>
                    <a:pt x="1035653" y="447095"/>
                  </a:lnTo>
                  <a:lnTo>
                    <a:pt x="990489" y="442590"/>
                  </a:lnTo>
                  <a:lnTo>
                    <a:pt x="946165" y="436948"/>
                  </a:lnTo>
                  <a:lnTo>
                    <a:pt x="902714" y="430170"/>
                  </a:lnTo>
                  <a:lnTo>
                    <a:pt x="860171" y="422261"/>
                  </a:lnTo>
                  <a:lnTo>
                    <a:pt x="818570" y="413223"/>
                  </a:lnTo>
                  <a:lnTo>
                    <a:pt x="777947" y="403059"/>
                  </a:lnTo>
                  <a:lnTo>
                    <a:pt x="738336" y="391772"/>
                  </a:lnTo>
                  <a:lnTo>
                    <a:pt x="699771" y="379366"/>
                  </a:lnTo>
                  <a:lnTo>
                    <a:pt x="662286" y="365842"/>
                  </a:lnTo>
                  <a:lnTo>
                    <a:pt x="625918" y="351204"/>
                  </a:lnTo>
                  <a:lnTo>
                    <a:pt x="590699" y="335456"/>
                  </a:lnTo>
                  <a:lnTo>
                    <a:pt x="523850" y="300638"/>
                  </a:lnTo>
                  <a:lnTo>
                    <a:pt x="462015" y="261412"/>
                  </a:lnTo>
                  <a:lnTo>
                    <a:pt x="405472" y="217802"/>
                  </a:lnTo>
                  <a:lnTo>
                    <a:pt x="354497" y="169832"/>
                  </a:lnTo>
                  <a:lnTo>
                    <a:pt x="309366" y="117525"/>
                  </a:lnTo>
                  <a:lnTo>
                    <a:pt x="270356" y="60907"/>
                  </a:lnTo>
                  <a:lnTo>
                    <a:pt x="253233" y="30988"/>
                  </a:lnTo>
                  <a:lnTo>
                    <a:pt x="237743" y="0"/>
                  </a:lnTo>
                  <a:close/>
                </a:path>
              </a:pathLst>
            </a:custGeom>
            <a:solidFill>
              <a:srgbClr val="793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26534" y="3934460"/>
              <a:ext cx="3727450" cy="2049780"/>
            </a:xfrm>
            <a:custGeom>
              <a:avLst/>
              <a:gdLst/>
              <a:ahLst/>
              <a:cxnLst/>
              <a:rect l="l" t="t" r="r" b="b"/>
              <a:pathLst>
                <a:path w="3727450" h="2049779">
                  <a:moveTo>
                    <a:pt x="2216276" y="1719021"/>
                  </a:moveTo>
                  <a:lnTo>
                    <a:pt x="2269332" y="1690998"/>
                  </a:lnTo>
                  <a:lnTo>
                    <a:pt x="2321451" y="1662195"/>
                  </a:lnTo>
                  <a:lnTo>
                    <a:pt x="2372610" y="1632643"/>
                  </a:lnTo>
                  <a:lnTo>
                    <a:pt x="2422783" y="1602370"/>
                  </a:lnTo>
                  <a:lnTo>
                    <a:pt x="2471948" y="1571407"/>
                  </a:lnTo>
                  <a:lnTo>
                    <a:pt x="2520079" y="1539781"/>
                  </a:lnTo>
                  <a:lnTo>
                    <a:pt x="2567153" y="1507524"/>
                  </a:lnTo>
                  <a:lnTo>
                    <a:pt x="2613145" y="1474663"/>
                  </a:lnTo>
                  <a:lnTo>
                    <a:pt x="2658031" y="1441230"/>
                  </a:lnTo>
                  <a:lnTo>
                    <a:pt x="2701787" y="1407252"/>
                  </a:lnTo>
                  <a:lnTo>
                    <a:pt x="2744388" y="1372760"/>
                  </a:lnTo>
                  <a:lnTo>
                    <a:pt x="2785811" y="1337783"/>
                  </a:lnTo>
                  <a:lnTo>
                    <a:pt x="2826032" y="1302351"/>
                  </a:lnTo>
                  <a:lnTo>
                    <a:pt x="2865025" y="1266492"/>
                  </a:lnTo>
                  <a:lnTo>
                    <a:pt x="2902768" y="1230237"/>
                  </a:lnTo>
                  <a:lnTo>
                    <a:pt x="2939235" y="1193614"/>
                  </a:lnTo>
                  <a:lnTo>
                    <a:pt x="2974402" y="1156653"/>
                  </a:lnTo>
                  <a:lnTo>
                    <a:pt x="3008246" y="1119384"/>
                  </a:lnTo>
                  <a:lnTo>
                    <a:pt x="3040742" y="1081837"/>
                  </a:lnTo>
                  <a:lnTo>
                    <a:pt x="3071866" y="1044039"/>
                  </a:lnTo>
                  <a:lnTo>
                    <a:pt x="3101593" y="1006022"/>
                  </a:lnTo>
                  <a:lnTo>
                    <a:pt x="3129900" y="967814"/>
                  </a:lnTo>
                  <a:lnTo>
                    <a:pt x="3156762" y="929444"/>
                  </a:lnTo>
                  <a:lnTo>
                    <a:pt x="3182155" y="890943"/>
                  </a:lnTo>
                  <a:lnTo>
                    <a:pt x="3206055" y="852340"/>
                  </a:lnTo>
                  <a:lnTo>
                    <a:pt x="3228438" y="813663"/>
                  </a:lnTo>
                  <a:lnTo>
                    <a:pt x="3249280" y="774943"/>
                  </a:lnTo>
                  <a:lnTo>
                    <a:pt x="3268555" y="736209"/>
                  </a:lnTo>
                  <a:lnTo>
                    <a:pt x="3286241" y="697491"/>
                  </a:lnTo>
                  <a:lnTo>
                    <a:pt x="3302312" y="658817"/>
                  </a:lnTo>
                  <a:lnTo>
                    <a:pt x="3316745" y="620217"/>
                  </a:lnTo>
                  <a:lnTo>
                    <a:pt x="3329516" y="581721"/>
                  </a:lnTo>
                  <a:lnTo>
                    <a:pt x="3340600" y="543359"/>
                  </a:lnTo>
                  <a:lnTo>
                    <a:pt x="3349972" y="505159"/>
                  </a:lnTo>
                  <a:lnTo>
                    <a:pt x="3357610" y="467150"/>
                  </a:lnTo>
                  <a:lnTo>
                    <a:pt x="3363488" y="429364"/>
                  </a:lnTo>
                  <a:lnTo>
                    <a:pt x="3369870" y="354572"/>
                  </a:lnTo>
                  <a:lnTo>
                    <a:pt x="3370325" y="317626"/>
                  </a:lnTo>
                  <a:lnTo>
                    <a:pt x="3251454" y="372871"/>
                  </a:lnTo>
                  <a:lnTo>
                    <a:pt x="3431286" y="0"/>
                  </a:lnTo>
                  <a:lnTo>
                    <a:pt x="3727068" y="151764"/>
                  </a:lnTo>
                  <a:lnTo>
                    <a:pt x="3608196" y="207009"/>
                  </a:lnTo>
                  <a:lnTo>
                    <a:pt x="3607762" y="243438"/>
                  </a:lnTo>
                  <a:lnTo>
                    <a:pt x="3601587" y="317126"/>
                  </a:lnTo>
                  <a:lnTo>
                    <a:pt x="3588495" y="391737"/>
                  </a:lnTo>
                  <a:lnTo>
                    <a:pt x="3579416" y="429320"/>
                  </a:lnTo>
                  <a:lnTo>
                    <a:pt x="3568680" y="467051"/>
                  </a:lnTo>
                  <a:lnTo>
                    <a:pt x="3556311" y="504901"/>
                  </a:lnTo>
                  <a:lnTo>
                    <a:pt x="3542333" y="542845"/>
                  </a:lnTo>
                  <a:lnTo>
                    <a:pt x="3526771" y="580853"/>
                  </a:lnTo>
                  <a:lnTo>
                    <a:pt x="3509649" y="618899"/>
                  </a:lnTo>
                  <a:lnTo>
                    <a:pt x="3490990" y="656955"/>
                  </a:lnTo>
                  <a:lnTo>
                    <a:pt x="3470819" y="694993"/>
                  </a:lnTo>
                  <a:lnTo>
                    <a:pt x="3449160" y="732985"/>
                  </a:lnTo>
                  <a:lnTo>
                    <a:pt x="3426036" y="770905"/>
                  </a:lnTo>
                  <a:lnTo>
                    <a:pt x="3401473" y="808723"/>
                  </a:lnTo>
                  <a:lnTo>
                    <a:pt x="3375493" y="846414"/>
                  </a:lnTo>
                  <a:lnTo>
                    <a:pt x="3348122" y="883948"/>
                  </a:lnTo>
                  <a:lnTo>
                    <a:pt x="3319383" y="921299"/>
                  </a:lnTo>
                  <a:lnTo>
                    <a:pt x="3289301" y="958439"/>
                  </a:lnTo>
                  <a:lnTo>
                    <a:pt x="3257899" y="995340"/>
                  </a:lnTo>
                  <a:lnTo>
                    <a:pt x="3225201" y="1031974"/>
                  </a:lnTo>
                  <a:lnTo>
                    <a:pt x="3191232" y="1068315"/>
                  </a:lnTo>
                  <a:lnTo>
                    <a:pt x="3156016" y="1104334"/>
                  </a:lnTo>
                  <a:lnTo>
                    <a:pt x="3119576" y="1140004"/>
                  </a:lnTo>
                  <a:lnTo>
                    <a:pt x="3081938" y="1175296"/>
                  </a:lnTo>
                  <a:lnTo>
                    <a:pt x="3043124" y="1210185"/>
                  </a:lnTo>
                  <a:lnTo>
                    <a:pt x="3003159" y="1244641"/>
                  </a:lnTo>
                  <a:lnTo>
                    <a:pt x="2962068" y="1278637"/>
                  </a:lnTo>
                  <a:lnTo>
                    <a:pt x="2919873" y="1312146"/>
                  </a:lnTo>
                  <a:lnTo>
                    <a:pt x="2876600" y="1345141"/>
                  </a:lnTo>
                  <a:lnTo>
                    <a:pt x="2832272" y="1377592"/>
                  </a:lnTo>
                  <a:lnTo>
                    <a:pt x="2786914" y="1409473"/>
                  </a:lnTo>
                  <a:lnTo>
                    <a:pt x="2740550" y="1440757"/>
                  </a:lnTo>
                  <a:lnTo>
                    <a:pt x="2693203" y="1471415"/>
                  </a:lnTo>
                  <a:lnTo>
                    <a:pt x="2644897" y="1501420"/>
                  </a:lnTo>
                  <a:lnTo>
                    <a:pt x="2595658" y="1530744"/>
                  </a:lnTo>
                  <a:lnTo>
                    <a:pt x="2545509" y="1559360"/>
                  </a:lnTo>
                  <a:lnTo>
                    <a:pt x="2494473" y="1587240"/>
                  </a:lnTo>
                  <a:lnTo>
                    <a:pt x="2442576" y="1614357"/>
                  </a:lnTo>
                  <a:lnTo>
                    <a:pt x="2389840" y="1640682"/>
                  </a:lnTo>
                  <a:lnTo>
                    <a:pt x="2336291" y="1666189"/>
                  </a:lnTo>
                  <a:lnTo>
                    <a:pt x="2098547" y="1776780"/>
                  </a:lnTo>
                  <a:lnTo>
                    <a:pt x="2043637" y="1801692"/>
                  </a:lnTo>
                  <a:lnTo>
                    <a:pt x="1988701" y="1825391"/>
                  </a:lnTo>
                  <a:lnTo>
                    <a:pt x="1933775" y="1847880"/>
                  </a:lnTo>
                  <a:lnTo>
                    <a:pt x="1878893" y="1869163"/>
                  </a:lnTo>
                  <a:lnTo>
                    <a:pt x="1824090" y="1889242"/>
                  </a:lnTo>
                  <a:lnTo>
                    <a:pt x="1769401" y="1908121"/>
                  </a:lnTo>
                  <a:lnTo>
                    <a:pt x="1714859" y="1925802"/>
                  </a:lnTo>
                  <a:lnTo>
                    <a:pt x="1660500" y="1942289"/>
                  </a:lnTo>
                  <a:lnTo>
                    <a:pt x="1606358" y="1957584"/>
                  </a:lnTo>
                  <a:lnTo>
                    <a:pt x="1552468" y="1971691"/>
                  </a:lnTo>
                  <a:lnTo>
                    <a:pt x="1498864" y="1984612"/>
                  </a:lnTo>
                  <a:lnTo>
                    <a:pt x="1445580" y="1996350"/>
                  </a:lnTo>
                  <a:lnTo>
                    <a:pt x="1392652" y="2006908"/>
                  </a:lnTo>
                  <a:lnTo>
                    <a:pt x="1340114" y="2016290"/>
                  </a:lnTo>
                  <a:lnTo>
                    <a:pt x="1288000" y="2024498"/>
                  </a:lnTo>
                  <a:lnTo>
                    <a:pt x="1236346" y="2031535"/>
                  </a:lnTo>
                  <a:lnTo>
                    <a:pt x="1185185" y="2037405"/>
                  </a:lnTo>
                  <a:lnTo>
                    <a:pt x="1134552" y="2042110"/>
                  </a:lnTo>
                  <a:lnTo>
                    <a:pt x="1084482" y="2045653"/>
                  </a:lnTo>
                  <a:lnTo>
                    <a:pt x="1035009" y="2048037"/>
                  </a:lnTo>
                  <a:lnTo>
                    <a:pt x="986168" y="2049265"/>
                  </a:lnTo>
                  <a:lnTo>
                    <a:pt x="937993" y="2049341"/>
                  </a:lnTo>
                  <a:lnTo>
                    <a:pt x="890520" y="2048267"/>
                  </a:lnTo>
                  <a:lnTo>
                    <a:pt x="843781" y="2046045"/>
                  </a:lnTo>
                  <a:lnTo>
                    <a:pt x="797814" y="2042680"/>
                  </a:lnTo>
                  <a:lnTo>
                    <a:pt x="752650" y="2038174"/>
                  </a:lnTo>
                  <a:lnTo>
                    <a:pt x="708326" y="2032530"/>
                  </a:lnTo>
                  <a:lnTo>
                    <a:pt x="664876" y="2025751"/>
                  </a:lnTo>
                  <a:lnTo>
                    <a:pt x="622334" y="2017840"/>
                  </a:lnTo>
                  <a:lnTo>
                    <a:pt x="580735" y="2008800"/>
                  </a:lnTo>
                  <a:lnTo>
                    <a:pt x="540113" y="1998634"/>
                  </a:lnTo>
                  <a:lnTo>
                    <a:pt x="500504" y="1987345"/>
                  </a:lnTo>
                  <a:lnTo>
                    <a:pt x="461941" y="1974936"/>
                  </a:lnTo>
                  <a:lnTo>
                    <a:pt x="424460" y="1961410"/>
                  </a:lnTo>
                  <a:lnTo>
                    <a:pt x="388094" y="1946770"/>
                  </a:lnTo>
                  <a:lnTo>
                    <a:pt x="352878" y="1931018"/>
                  </a:lnTo>
                  <a:lnTo>
                    <a:pt x="286036" y="1896194"/>
                  </a:lnTo>
                  <a:lnTo>
                    <a:pt x="224210" y="1856961"/>
                  </a:lnTo>
                  <a:lnTo>
                    <a:pt x="167677" y="1813343"/>
                  </a:lnTo>
                  <a:lnTo>
                    <a:pt x="116713" y="1765364"/>
                  </a:lnTo>
                  <a:lnTo>
                    <a:pt x="71594" y="1713048"/>
                  </a:lnTo>
                  <a:lnTo>
                    <a:pt x="32597" y="1656419"/>
                  </a:lnTo>
                  <a:lnTo>
                    <a:pt x="0" y="1595501"/>
                  </a:lnTo>
                  <a:lnTo>
                    <a:pt x="237743" y="1485011"/>
                  </a:lnTo>
                  <a:lnTo>
                    <a:pt x="253233" y="1515999"/>
                  </a:lnTo>
                  <a:lnTo>
                    <a:pt x="270356" y="1545918"/>
                  </a:lnTo>
                  <a:lnTo>
                    <a:pt x="309366" y="1602536"/>
                  </a:lnTo>
                  <a:lnTo>
                    <a:pt x="354497" y="1654843"/>
                  </a:lnTo>
                  <a:lnTo>
                    <a:pt x="405472" y="1702813"/>
                  </a:lnTo>
                  <a:lnTo>
                    <a:pt x="462015" y="1746423"/>
                  </a:lnTo>
                  <a:lnTo>
                    <a:pt x="523850" y="1785649"/>
                  </a:lnTo>
                  <a:lnTo>
                    <a:pt x="590699" y="1820467"/>
                  </a:lnTo>
                  <a:lnTo>
                    <a:pt x="625918" y="1836215"/>
                  </a:lnTo>
                  <a:lnTo>
                    <a:pt x="662286" y="1850853"/>
                  </a:lnTo>
                  <a:lnTo>
                    <a:pt x="699771" y="1864377"/>
                  </a:lnTo>
                  <a:lnTo>
                    <a:pt x="738336" y="1876783"/>
                  </a:lnTo>
                  <a:lnTo>
                    <a:pt x="777947" y="1888070"/>
                  </a:lnTo>
                  <a:lnTo>
                    <a:pt x="818570" y="1898234"/>
                  </a:lnTo>
                  <a:lnTo>
                    <a:pt x="860171" y="1907272"/>
                  </a:lnTo>
                  <a:lnTo>
                    <a:pt x="902714" y="1915181"/>
                  </a:lnTo>
                  <a:lnTo>
                    <a:pt x="946165" y="1921959"/>
                  </a:lnTo>
                  <a:lnTo>
                    <a:pt x="990489" y="1927601"/>
                  </a:lnTo>
                  <a:lnTo>
                    <a:pt x="1035653" y="1932106"/>
                  </a:lnTo>
                  <a:lnTo>
                    <a:pt x="1081621" y="1935470"/>
                  </a:lnTo>
                  <a:lnTo>
                    <a:pt x="1128358" y="1937690"/>
                  </a:lnTo>
                  <a:lnTo>
                    <a:pt x="1175831" y="1938763"/>
                  </a:lnTo>
                  <a:lnTo>
                    <a:pt x="1224005" y="1938687"/>
                  </a:lnTo>
                  <a:lnTo>
                    <a:pt x="1272844" y="1937457"/>
                  </a:lnTo>
                  <a:lnTo>
                    <a:pt x="1322316" y="1935072"/>
                  </a:lnTo>
                  <a:lnTo>
                    <a:pt x="1372384" y="1931529"/>
                  </a:lnTo>
                  <a:lnTo>
                    <a:pt x="1423014" y="1926823"/>
                  </a:lnTo>
                  <a:lnTo>
                    <a:pt x="1474173" y="1920953"/>
                  </a:lnTo>
                  <a:lnTo>
                    <a:pt x="1525824" y="1913915"/>
                  </a:lnTo>
                  <a:lnTo>
                    <a:pt x="1577935" y="1905706"/>
                  </a:lnTo>
                  <a:lnTo>
                    <a:pt x="1630470" y="1896324"/>
                  </a:lnTo>
                  <a:lnTo>
                    <a:pt x="1683394" y="1885765"/>
                  </a:lnTo>
                  <a:lnTo>
                    <a:pt x="1736673" y="1874026"/>
                  </a:lnTo>
                  <a:lnTo>
                    <a:pt x="1790273" y="1861105"/>
                  </a:lnTo>
                  <a:lnTo>
                    <a:pt x="1844158" y="1846998"/>
                  </a:lnTo>
                  <a:lnTo>
                    <a:pt x="1898295" y="1831702"/>
                  </a:lnTo>
                  <a:lnTo>
                    <a:pt x="1952649" y="1815215"/>
                  </a:lnTo>
                  <a:lnTo>
                    <a:pt x="2007185" y="1797533"/>
                  </a:lnTo>
                  <a:lnTo>
                    <a:pt x="2061869" y="1778654"/>
                  </a:lnTo>
                  <a:lnTo>
                    <a:pt x="2116665" y="1758574"/>
                  </a:lnTo>
                  <a:lnTo>
                    <a:pt x="2171540" y="1737290"/>
                  </a:lnTo>
                  <a:lnTo>
                    <a:pt x="2226460" y="1714800"/>
                  </a:lnTo>
                  <a:lnTo>
                    <a:pt x="2281388" y="1691101"/>
                  </a:lnTo>
                  <a:lnTo>
                    <a:pt x="2336291" y="1666189"/>
                  </a:lnTo>
                </a:path>
              </a:pathLst>
            </a:custGeom>
            <a:ln w="25400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8208" y="1572767"/>
              <a:ext cx="1376172" cy="60807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33172" y="4370832"/>
            <a:ext cx="2207260" cy="5232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290"/>
              </a:spcBef>
            </a:pPr>
            <a:r>
              <a:rPr sz="2800" b="1" spc="-10" dirty="0">
                <a:latin typeface="Arial"/>
                <a:cs typeface="Arial"/>
              </a:rPr>
              <a:t>ЗАКАЗЧИК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9923" y="4518659"/>
            <a:ext cx="613410" cy="228600"/>
          </a:xfrm>
          <a:custGeom>
            <a:avLst/>
            <a:gdLst/>
            <a:ahLst/>
            <a:cxnLst/>
            <a:rect l="l" t="t" r="r" b="b"/>
            <a:pathLst>
              <a:path w="613410" h="228600">
                <a:moveTo>
                  <a:pt x="384682" y="0"/>
                </a:moveTo>
                <a:lnTo>
                  <a:pt x="384682" y="228600"/>
                </a:lnTo>
                <a:lnTo>
                  <a:pt x="537082" y="152400"/>
                </a:lnTo>
                <a:lnTo>
                  <a:pt x="422782" y="152400"/>
                </a:lnTo>
                <a:lnTo>
                  <a:pt x="422782" y="76200"/>
                </a:lnTo>
                <a:lnTo>
                  <a:pt x="537082" y="76200"/>
                </a:lnTo>
                <a:lnTo>
                  <a:pt x="384682" y="0"/>
                </a:lnTo>
                <a:close/>
              </a:path>
              <a:path w="613410" h="228600">
                <a:moveTo>
                  <a:pt x="384682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384682" y="152400"/>
                </a:lnTo>
                <a:lnTo>
                  <a:pt x="384682" y="76200"/>
                </a:lnTo>
                <a:close/>
              </a:path>
              <a:path w="613410" h="228600">
                <a:moveTo>
                  <a:pt x="537082" y="76200"/>
                </a:moveTo>
                <a:lnTo>
                  <a:pt x="422782" y="76200"/>
                </a:lnTo>
                <a:lnTo>
                  <a:pt x="422782" y="152400"/>
                </a:lnTo>
                <a:lnTo>
                  <a:pt x="537082" y="152400"/>
                </a:lnTo>
                <a:lnTo>
                  <a:pt x="613282" y="114300"/>
                </a:lnTo>
                <a:lnTo>
                  <a:pt x="537082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33620" y="4568774"/>
            <a:ext cx="2670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случае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если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заказчик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имеет </a:t>
            </a:r>
            <a:r>
              <a:rPr sz="1200" b="1" dirty="0">
                <a:latin typeface="Arial"/>
                <a:cs typeface="Arial"/>
              </a:rPr>
              <a:t>право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НЕ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размещать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предложения </a:t>
            </a:r>
            <a:r>
              <a:rPr sz="1200" b="1" dirty="0">
                <a:latin typeface="Arial"/>
                <a:cs typeface="Arial"/>
              </a:rPr>
              <a:t>на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цифровой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платформе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Arial"/>
                <a:cs typeface="Arial"/>
              </a:rPr>
              <a:t>«Работа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России»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37988" y="5381244"/>
            <a:ext cx="3596640" cy="737870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320"/>
              </a:spcBef>
            </a:pPr>
            <a:r>
              <a:rPr sz="1400" spc="-40" dirty="0">
                <a:latin typeface="Microsoft Sans Serif"/>
                <a:cs typeface="Microsoft Sans Serif"/>
              </a:rPr>
              <a:t>Заказчик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взаимодействует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гражданами</a:t>
            </a:r>
            <a:endParaRPr sz="1400">
              <a:latin typeface="Microsoft Sans Serif"/>
              <a:cs typeface="Microsoft Sans Serif"/>
            </a:endParaRPr>
          </a:p>
          <a:p>
            <a:pPr marL="3175" algn="ctr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соответствии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локальными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нормативными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актами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заказчика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73176" y="3451796"/>
            <a:ext cx="1981835" cy="465455"/>
            <a:chOff x="6873176" y="3451796"/>
            <a:chExt cx="1981835" cy="465455"/>
          </a:xfrm>
        </p:grpSpPr>
        <p:sp>
          <p:nvSpPr>
            <p:cNvPr id="16" name="object 16"/>
            <p:cNvSpPr/>
            <p:nvPr/>
          </p:nvSpPr>
          <p:spPr>
            <a:xfrm>
              <a:off x="6874764" y="3453384"/>
              <a:ext cx="1978660" cy="462280"/>
            </a:xfrm>
            <a:custGeom>
              <a:avLst/>
              <a:gdLst/>
              <a:ahLst/>
              <a:cxnLst/>
              <a:rect l="l" t="t" r="r" b="b"/>
              <a:pathLst>
                <a:path w="1978659" h="462279">
                  <a:moveTo>
                    <a:pt x="1978152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1978152" y="461771"/>
                  </a:lnTo>
                  <a:lnTo>
                    <a:pt x="1978152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874764" y="3453384"/>
              <a:ext cx="1978660" cy="462280"/>
            </a:xfrm>
            <a:custGeom>
              <a:avLst/>
              <a:gdLst/>
              <a:ahLst/>
              <a:cxnLst/>
              <a:rect l="l" t="t" r="r" b="b"/>
              <a:pathLst>
                <a:path w="1978659" h="462279">
                  <a:moveTo>
                    <a:pt x="0" y="461771"/>
                  </a:moveTo>
                  <a:lnTo>
                    <a:pt x="1978152" y="461771"/>
                  </a:lnTo>
                  <a:lnTo>
                    <a:pt x="1978152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01002" y="3480054"/>
            <a:ext cx="1727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latin typeface="Arial"/>
                <a:cs typeface="Arial"/>
              </a:rPr>
              <a:t>ГРАЖДАНЕ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63918" y="2753377"/>
            <a:ext cx="3475990" cy="1504315"/>
            <a:chOff x="4463918" y="2753377"/>
            <a:chExt cx="3475990" cy="1504315"/>
          </a:xfrm>
        </p:grpSpPr>
        <p:sp>
          <p:nvSpPr>
            <p:cNvPr id="20" name="object 20"/>
            <p:cNvSpPr/>
            <p:nvPr/>
          </p:nvSpPr>
          <p:spPr>
            <a:xfrm>
              <a:off x="5972809" y="2766058"/>
              <a:ext cx="1954530" cy="687070"/>
            </a:xfrm>
            <a:custGeom>
              <a:avLst/>
              <a:gdLst/>
              <a:ahLst/>
              <a:cxnLst/>
              <a:rect l="l" t="t" r="r" b="b"/>
              <a:pathLst>
                <a:path w="1954529" h="687070">
                  <a:moveTo>
                    <a:pt x="710831" y="0"/>
                  </a:moveTo>
                  <a:lnTo>
                    <a:pt x="657978" y="773"/>
                  </a:lnTo>
                  <a:lnTo>
                    <a:pt x="604665" y="2728"/>
                  </a:lnTo>
                  <a:lnTo>
                    <a:pt x="550936" y="5874"/>
                  </a:lnTo>
                  <a:lnTo>
                    <a:pt x="496833" y="10216"/>
                  </a:lnTo>
                  <a:lnTo>
                    <a:pt x="442396" y="15763"/>
                  </a:lnTo>
                  <a:lnTo>
                    <a:pt x="387670" y="22522"/>
                  </a:lnTo>
                  <a:lnTo>
                    <a:pt x="332695" y="30500"/>
                  </a:lnTo>
                  <a:lnTo>
                    <a:pt x="277515" y="39705"/>
                  </a:lnTo>
                  <a:lnTo>
                    <a:pt x="222171" y="50145"/>
                  </a:lnTo>
                  <a:lnTo>
                    <a:pt x="166705" y="61826"/>
                  </a:lnTo>
                  <a:lnTo>
                    <a:pt x="111159" y="74756"/>
                  </a:lnTo>
                  <a:lnTo>
                    <a:pt x="55577" y="88944"/>
                  </a:lnTo>
                  <a:lnTo>
                    <a:pt x="0" y="104395"/>
                  </a:lnTo>
                  <a:lnTo>
                    <a:pt x="58652" y="93834"/>
                  </a:lnTo>
                  <a:lnTo>
                    <a:pt x="117033" y="84658"/>
                  </a:lnTo>
                  <a:lnTo>
                    <a:pt x="175098" y="76853"/>
                  </a:lnTo>
                  <a:lnTo>
                    <a:pt x="232801" y="70411"/>
                  </a:lnTo>
                  <a:lnTo>
                    <a:pt x="290096" y="65319"/>
                  </a:lnTo>
                  <a:lnTo>
                    <a:pt x="346937" y="61567"/>
                  </a:lnTo>
                  <a:lnTo>
                    <a:pt x="403278" y="59143"/>
                  </a:lnTo>
                  <a:lnTo>
                    <a:pt x="459074" y="58037"/>
                  </a:lnTo>
                  <a:lnTo>
                    <a:pt x="514277" y="58237"/>
                  </a:lnTo>
                  <a:lnTo>
                    <a:pt x="568843" y="59734"/>
                  </a:lnTo>
                  <a:lnTo>
                    <a:pt x="622726" y="62514"/>
                  </a:lnTo>
                  <a:lnTo>
                    <a:pt x="675879" y="66569"/>
                  </a:lnTo>
                  <a:lnTo>
                    <a:pt x="728257" y="71886"/>
                  </a:lnTo>
                  <a:lnTo>
                    <a:pt x="779814" y="78454"/>
                  </a:lnTo>
                  <a:lnTo>
                    <a:pt x="830504" y="86263"/>
                  </a:lnTo>
                  <a:lnTo>
                    <a:pt x="880281" y="95302"/>
                  </a:lnTo>
                  <a:lnTo>
                    <a:pt x="929099" y="105559"/>
                  </a:lnTo>
                  <a:lnTo>
                    <a:pt x="976913" y="117024"/>
                  </a:lnTo>
                  <a:lnTo>
                    <a:pt x="1023676" y="129686"/>
                  </a:lnTo>
                  <a:lnTo>
                    <a:pt x="1069342" y="143533"/>
                  </a:lnTo>
                  <a:lnTo>
                    <a:pt x="1113867" y="158555"/>
                  </a:lnTo>
                  <a:lnTo>
                    <a:pt x="1157203" y="174740"/>
                  </a:lnTo>
                  <a:lnTo>
                    <a:pt x="1199305" y="192078"/>
                  </a:lnTo>
                  <a:lnTo>
                    <a:pt x="1240127" y="210557"/>
                  </a:lnTo>
                  <a:lnTo>
                    <a:pt x="1279623" y="230167"/>
                  </a:lnTo>
                  <a:lnTo>
                    <a:pt x="1317747" y="250897"/>
                  </a:lnTo>
                  <a:lnTo>
                    <a:pt x="1354453" y="272735"/>
                  </a:lnTo>
                  <a:lnTo>
                    <a:pt x="1389696" y="295671"/>
                  </a:lnTo>
                  <a:lnTo>
                    <a:pt x="1423430" y="319693"/>
                  </a:lnTo>
                  <a:lnTo>
                    <a:pt x="1455608" y="344791"/>
                  </a:lnTo>
                  <a:lnTo>
                    <a:pt x="1486185" y="370954"/>
                  </a:lnTo>
                  <a:lnTo>
                    <a:pt x="1515115" y="398170"/>
                  </a:lnTo>
                  <a:lnTo>
                    <a:pt x="1542352" y="426429"/>
                  </a:lnTo>
                  <a:lnTo>
                    <a:pt x="1567850" y="455719"/>
                  </a:lnTo>
                  <a:lnTo>
                    <a:pt x="1591564" y="486030"/>
                  </a:lnTo>
                  <a:lnTo>
                    <a:pt x="1470787" y="514986"/>
                  </a:lnTo>
                  <a:lnTo>
                    <a:pt x="1820798" y="686563"/>
                  </a:lnTo>
                  <a:lnTo>
                    <a:pt x="1954021" y="399035"/>
                  </a:lnTo>
                  <a:lnTo>
                    <a:pt x="1833117" y="428118"/>
                  </a:lnTo>
                  <a:lnTo>
                    <a:pt x="1810241" y="398810"/>
                  </a:lnTo>
                  <a:lnTo>
                    <a:pt x="1759611" y="343123"/>
                  </a:lnTo>
                  <a:lnTo>
                    <a:pt x="1731941" y="316759"/>
                  </a:lnTo>
                  <a:lnTo>
                    <a:pt x="1702757" y="291391"/>
                  </a:lnTo>
                  <a:lnTo>
                    <a:pt x="1672103" y="267027"/>
                  </a:lnTo>
                  <a:lnTo>
                    <a:pt x="1640019" y="243674"/>
                  </a:lnTo>
                  <a:lnTo>
                    <a:pt x="1606548" y="221340"/>
                  </a:lnTo>
                  <a:lnTo>
                    <a:pt x="1571733" y="200031"/>
                  </a:lnTo>
                  <a:lnTo>
                    <a:pt x="1535615" y="179756"/>
                  </a:lnTo>
                  <a:lnTo>
                    <a:pt x="1498236" y="160522"/>
                  </a:lnTo>
                  <a:lnTo>
                    <a:pt x="1459640" y="142336"/>
                  </a:lnTo>
                  <a:lnTo>
                    <a:pt x="1419867" y="125206"/>
                  </a:lnTo>
                  <a:lnTo>
                    <a:pt x="1378960" y="109139"/>
                  </a:lnTo>
                  <a:lnTo>
                    <a:pt x="1336962" y="94142"/>
                  </a:lnTo>
                  <a:lnTo>
                    <a:pt x="1293914" y="80224"/>
                  </a:lnTo>
                  <a:lnTo>
                    <a:pt x="1249859" y="67391"/>
                  </a:lnTo>
                  <a:lnTo>
                    <a:pt x="1204838" y="55651"/>
                  </a:lnTo>
                  <a:lnTo>
                    <a:pt x="1158895" y="45011"/>
                  </a:lnTo>
                  <a:lnTo>
                    <a:pt x="1112071" y="35480"/>
                  </a:lnTo>
                  <a:lnTo>
                    <a:pt x="1064408" y="27063"/>
                  </a:lnTo>
                  <a:lnTo>
                    <a:pt x="1015949" y="19769"/>
                  </a:lnTo>
                  <a:lnTo>
                    <a:pt x="966736" y="13606"/>
                  </a:lnTo>
                  <a:lnTo>
                    <a:pt x="916810" y="8579"/>
                  </a:lnTo>
                  <a:lnTo>
                    <a:pt x="866215" y="4698"/>
                  </a:lnTo>
                  <a:lnTo>
                    <a:pt x="814992" y="1970"/>
                  </a:lnTo>
                  <a:lnTo>
                    <a:pt x="763183" y="401"/>
                  </a:lnTo>
                  <a:lnTo>
                    <a:pt x="710831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76618" y="2838703"/>
              <a:ext cx="1616710" cy="1405890"/>
            </a:xfrm>
            <a:custGeom>
              <a:avLst/>
              <a:gdLst/>
              <a:ahLst/>
              <a:cxnLst/>
              <a:rect l="l" t="t" r="r" b="b"/>
              <a:pathLst>
                <a:path w="1616710" h="1405889">
                  <a:moveTo>
                    <a:pt x="1616333" y="0"/>
                  </a:moveTo>
                  <a:lnTo>
                    <a:pt x="1374652" y="57912"/>
                  </a:lnTo>
                  <a:lnTo>
                    <a:pt x="1316536" y="72535"/>
                  </a:lnTo>
                  <a:lnTo>
                    <a:pt x="1259250" y="88291"/>
                  </a:lnTo>
                  <a:lnTo>
                    <a:pt x="1202825" y="105150"/>
                  </a:lnTo>
                  <a:lnTo>
                    <a:pt x="1147293" y="123082"/>
                  </a:lnTo>
                  <a:lnTo>
                    <a:pt x="1092683" y="142056"/>
                  </a:lnTo>
                  <a:lnTo>
                    <a:pt x="1039027" y="162042"/>
                  </a:lnTo>
                  <a:lnTo>
                    <a:pt x="986355" y="183009"/>
                  </a:lnTo>
                  <a:lnTo>
                    <a:pt x="934697" y="204926"/>
                  </a:lnTo>
                  <a:lnTo>
                    <a:pt x="884085" y="227763"/>
                  </a:lnTo>
                  <a:lnTo>
                    <a:pt x="834549" y="251491"/>
                  </a:lnTo>
                  <a:lnTo>
                    <a:pt x="786119" y="276077"/>
                  </a:lnTo>
                  <a:lnTo>
                    <a:pt x="738827" y="301492"/>
                  </a:lnTo>
                  <a:lnTo>
                    <a:pt x="692703" y="327706"/>
                  </a:lnTo>
                  <a:lnTo>
                    <a:pt x="647778" y="354687"/>
                  </a:lnTo>
                  <a:lnTo>
                    <a:pt x="604082" y="382406"/>
                  </a:lnTo>
                  <a:lnTo>
                    <a:pt x="561646" y="410832"/>
                  </a:lnTo>
                  <a:lnTo>
                    <a:pt x="520501" y="439934"/>
                  </a:lnTo>
                  <a:lnTo>
                    <a:pt x="480678" y="469682"/>
                  </a:lnTo>
                  <a:lnTo>
                    <a:pt x="442206" y="500046"/>
                  </a:lnTo>
                  <a:lnTo>
                    <a:pt x="405118" y="530995"/>
                  </a:lnTo>
                  <a:lnTo>
                    <a:pt x="369443" y="562498"/>
                  </a:lnTo>
                  <a:lnTo>
                    <a:pt x="335212" y="594526"/>
                  </a:lnTo>
                  <a:lnTo>
                    <a:pt x="302455" y="627047"/>
                  </a:lnTo>
                  <a:lnTo>
                    <a:pt x="271205" y="660032"/>
                  </a:lnTo>
                  <a:lnTo>
                    <a:pt x="241490" y="693449"/>
                  </a:lnTo>
                  <a:lnTo>
                    <a:pt x="213342" y="727269"/>
                  </a:lnTo>
                  <a:lnTo>
                    <a:pt x="186792" y="761460"/>
                  </a:lnTo>
                  <a:lnTo>
                    <a:pt x="161870" y="795993"/>
                  </a:lnTo>
                  <a:lnTo>
                    <a:pt x="138606" y="830837"/>
                  </a:lnTo>
                  <a:lnTo>
                    <a:pt x="117032" y="865961"/>
                  </a:lnTo>
                  <a:lnTo>
                    <a:pt x="97179" y="901335"/>
                  </a:lnTo>
                  <a:lnTo>
                    <a:pt x="79076" y="936929"/>
                  </a:lnTo>
                  <a:lnTo>
                    <a:pt x="62755" y="972711"/>
                  </a:lnTo>
                  <a:lnTo>
                    <a:pt x="48245" y="1008653"/>
                  </a:lnTo>
                  <a:lnTo>
                    <a:pt x="35579" y="1044722"/>
                  </a:lnTo>
                  <a:lnTo>
                    <a:pt x="15898" y="1117124"/>
                  </a:lnTo>
                  <a:lnTo>
                    <a:pt x="3956" y="1189672"/>
                  </a:lnTo>
                  <a:lnTo>
                    <a:pt x="0" y="1262124"/>
                  </a:lnTo>
                  <a:lnTo>
                    <a:pt x="1092" y="1298237"/>
                  </a:lnTo>
                  <a:lnTo>
                    <a:pt x="4273" y="1334235"/>
                  </a:lnTo>
                  <a:lnTo>
                    <a:pt x="9573" y="1370087"/>
                  </a:lnTo>
                  <a:lnTo>
                    <a:pt x="17022" y="1405763"/>
                  </a:lnTo>
                  <a:lnTo>
                    <a:pt x="258576" y="1347851"/>
                  </a:lnTo>
                  <a:lnTo>
                    <a:pt x="251127" y="1312167"/>
                  </a:lnTo>
                  <a:lnTo>
                    <a:pt x="245827" y="1276307"/>
                  </a:lnTo>
                  <a:lnTo>
                    <a:pt x="242646" y="1240302"/>
                  </a:lnTo>
                  <a:lnTo>
                    <a:pt x="241554" y="1204181"/>
                  </a:lnTo>
                  <a:lnTo>
                    <a:pt x="242519" y="1167976"/>
                  </a:lnTo>
                  <a:lnTo>
                    <a:pt x="250499" y="1095433"/>
                  </a:lnTo>
                  <a:lnTo>
                    <a:pt x="266341" y="1022916"/>
                  </a:lnTo>
                  <a:lnTo>
                    <a:pt x="289801" y="950670"/>
                  </a:lnTo>
                  <a:lnTo>
                    <a:pt x="304311" y="914725"/>
                  </a:lnTo>
                  <a:lnTo>
                    <a:pt x="320633" y="878938"/>
                  </a:lnTo>
                  <a:lnTo>
                    <a:pt x="338736" y="843341"/>
                  </a:lnTo>
                  <a:lnTo>
                    <a:pt x="358591" y="807964"/>
                  </a:lnTo>
                  <a:lnTo>
                    <a:pt x="380166" y="772837"/>
                  </a:lnTo>
                  <a:lnTo>
                    <a:pt x="403430" y="737991"/>
                  </a:lnTo>
                  <a:lnTo>
                    <a:pt x="428354" y="703457"/>
                  </a:lnTo>
                  <a:lnTo>
                    <a:pt x="454906" y="669264"/>
                  </a:lnTo>
                  <a:lnTo>
                    <a:pt x="483055" y="635443"/>
                  </a:lnTo>
                  <a:lnTo>
                    <a:pt x="512771" y="602025"/>
                  </a:lnTo>
                  <a:lnTo>
                    <a:pt x="544024" y="569040"/>
                  </a:lnTo>
                  <a:lnTo>
                    <a:pt x="576783" y="536519"/>
                  </a:lnTo>
                  <a:lnTo>
                    <a:pt x="611016" y="504491"/>
                  </a:lnTo>
                  <a:lnTo>
                    <a:pt x="646694" y="472989"/>
                  </a:lnTo>
                  <a:lnTo>
                    <a:pt x="683785" y="442041"/>
                  </a:lnTo>
                  <a:lnTo>
                    <a:pt x="722259" y="411679"/>
                  </a:lnTo>
                  <a:lnTo>
                    <a:pt x="762086" y="381932"/>
                  </a:lnTo>
                  <a:lnTo>
                    <a:pt x="803234" y="352832"/>
                  </a:lnTo>
                  <a:lnTo>
                    <a:pt x="845674" y="324409"/>
                  </a:lnTo>
                  <a:lnTo>
                    <a:pt x="889373" y="296693"/>
                  </a:lnTo>
                  <a:lnTo>
                    <a:pt x="934303" y="269715"/>
                  </a:lnTo>
                  <a:lnTo>
                    <a:pt x="980431" y="243506"/>
                  </a:lnTo>
                  <a:lnTo>
                    <a:pt x="1027728" y="218095"/>
                  </a:lnTo>
                  <a:lnTo>
                    <a:pt x="1076162" y="193513"/>
                  </a:lnTo>
                  <a:lnTo>
                    <a:pt x="1125704" y="169790"/>
                  </a:lnTo>
                  <a:lnTo>
                    <a:pt x="1176322" y="146958"/>
                  </a:lnTo>
                  <a:lnTo>
                    <a:pt x="1227985" y="125047"/>
                  </a:lnTo>
                  <a:lnTo>
                    <a:pt x="1280664" y="104086"/>
                  </a:lnTo>
                  <a:lnTo>
                    <a:pt x="1334326" y="84107"/>
                  </a:lnTo>
                  <a:lnTo>
                    <a:pt x="1388943" y="65140"/>
                  </a:lnTo>
                  <a:lnTo>
                    <a:pt x="1444483" y="47215"/>
                  </a:lnTo>
                  <a:lnTo>
                    <a:pt x="1500915" y="30363"/>
                  </a:lnTo>
                  <a:lnTo>
                    <a:pt x="1558208" y="14614"/>
                  </a:lnTo>
                  <a:lnTo>
                    <a:pt x="1616333" y="0"/>
                  </a:lnTo>
                  <a:close/>
                </a:path>
              </a:pathLst>
            </a:custGeom>
            <a:solidFill>
              <a:srgbClr val="793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76618" y="2766077"/>
              <a:ext cx="3450590" cy="1478915"/>
            </a:xfrm>
            <a:custGeom>
              <a:avLst/>
              <a:gdLst/>
              <a:ahLst/>
              <a:cxnLst/>
              <a:rect l="l" t="t" r="r" b="b"/>
              <a:pathLst>
                <a:path w="3450590" h="1478914">
                  <a:moveTo>
                    <a:pt x="1496191" y="104376"/>
                  </a:moveTo>
                  <a:lnTo>
                    <a:pt x="1554843" y="93815"/>
                  </a:lnTo>
                  <a:lnTo>
                    <a:pt x="1613225" y="84638"/>
                  </a:lnTo>
                  <a:lnTo>
                    <a:pt x="1671290" y="76834"/>
                  </a:lnTo>
                  <a:lnTo>
                    <a:pt x="1728993" y="70392"/>
                  </a:lnTo>
                  <a:lnTo>
                    <a:pt x="1786288" y="65300"/>
                  </a:lnTo>
                  <a:lnTo>
                    <a:pt x="1843129" y="61548"/>
                  </a:lnTo>
                  <a:lnTo>
                    <a:pt x="1899470" y="59124"/>
                  </a:lnTo>
                  <a:lnTo>
                    <a:pt x="1955265" y="58018"/>
                  </a:lnTo>
                  <a:lnTo>
                    <a:pt x="2010469" y="58218"/>
                  </a:lnTo>
                  <a:lnTo>
                    <a:pt x="2065035" y="59715"/>
                  </a:lnTo>
                  <a:lnTo>
                    <a:pt x="2118918" y="62495"/>
                  </a:lnTo>
                  <a:lnTo>
                    <a:pt x="2172071" y="66550"/>
                  </a:lnTo>
                  <a:lnTo>
                    <a:pt x="2224449" y="71867"/>
                  </a:lnTo>
                  <a:lnTo>
                    <a:pt x="2276006" y="78435"/>
                  </a:lnTo>
                  <a:lnTo>
                    <a:pt x="2326696" y="86244"/>
                  </a:lnTo>
                  <a:lnTo>
                    <a:pt x="2376473" y="95283"/>
                  </a:lnTo>
                  <a:lnTo>
                    <a:pt x="2425291" y="105540"/>
                  </a:lnTo>
                  <a:lnTo>
                    <a:pt x="2473105" y="117005"/>
                  </a:lnTo>
                  <a:lnTo>
                    <a:pt x="2519868" y="129667"/>
                  </a:lnTo>
                  <a:lnTo>
                    <a:pt x="2565534" y="143514"/>
                  </a:lnTo>
                  <a:lnTo>
                    <a:pt x="2610058" y="158535"/>
                  </a:lnTo>
                  <a:lnTo>
                    <a:pt x="2653394" y="174721"/>
                  </a:lnTo>
                  <a:lnTo>
                    <a:pt x="2695496" y="192059"/>
                  </a:lnTo>
                  <a:lnTo>
                    <a:pt x="2736318" y="210538"/>
                  </a:lnTo>
                  <a:lnTo>
                    <a:pt x="2775814" y="230148"/>
                  </a:lnTo>
                  <a:lnTo>
                    <a:pt x="2813939" y="250878"/>
                  </a:lnTo>
                  <a:lnTo>
                    <a:pt x="2850645" y="272716"/>
                  </a:lnTo>
                  <a:lnTo>
                    <a:pt x="2885888" y="295652"/>
                  </a:lnTo>
                  <a:lnTo>
                    <a:pt x="2919622" y="319674"/>
                  </a:lnTo>
                  <a:lnTo>
                    <a:pt x="2951800" y="344772"/>
                  </a:lnTo>
                  <a:lnTo>
                    <a:pt x="2982377" y="370935"/>
                  </a:lnTo>
                  <a:lnTo>
                    <a:pt x="3011307" y="398151"/>
                  </a:lnTo>
                  <a:lnTo>
                    <a:pt x="3038544" y="426409"/>
                  </a:lnTo>
                  <a:lnTo>
                    <a:pt x="3064042" y="455700"/>
                  </a:lnTo>
                  <a:lnTo>
                    <a:pt x="3087755" y="486011"/>
                  </a:lnTo>
                  <a:lnTo>
                    <a:pt x="2966978" y="514967"/>
                  </a:lnTo>
                  <a:lnTo>
                    <a:pt x="3316990" y="686544"/>
                  </a:lnTo>
                  <a:lnTo>
                    <a:pt x="3450213" y="399016"/>
                  </a:lnTo>
                  <a:lnTo>
                    <a:pt x="3329309" y="428099"/>
                  </a:lnTo>
                  <a:lnTo>
                    <a:pt x="3306053" y="398333"/>
                  </a:lnTo>
                  <a:lnTo>
                    <a:pt x="3254468" y="341795"/>
                  </a:lnTo>
                  <a:lnTo>
                    <a:pt x="3226227" y="315040"/>
                  </a:lnTo>
                  <a:lnTo>
                    <a:pt x="3196412" y="289306"/>
                  </a:lnTo>
                  <a:lnTo>
                    <a:pt x="3165066" y="264603"/>
                  </a:lnTo>
                  <a:lnTo>
                    <a:pt x="3132235" y="240940"/>
                  </a:lnTo>
                  <a:lnTo>
                    <a:pt x="3097960" y="218325"/>
                  </a:lnTo>
                  <a:lnTo>
                    <a:pt x="3062287" y="196769"/>
                  </a:lnTo>
                  <a:lnTo>
                    <a:pt x="3025260" y="176279"/>
                  </a:lnTo>
                  <a:lnTo>
                    <a:pt x="2986921" y="156865"/>
                  </a:lnTo>
                  <a:lnTo>
                    <a:pt x="2947315" y="138537"/>
                  </a:lnTo>
                  <a:lnTo>
                    <a:pt x="2906485" y="121303"/>
                  </a:lnTo>
                  <a:lnTo>
                    <a:pt x="2864476" y="105171"/>
                  </a:lnTo>
                  <a:lnTo>
                    <a:pt x="2821331" y="90153"/>
                  </a:lnTo>
                  <a:lnTo>
                    <a:pt x="2777094" y="76256"/>
                  </a:lnTo>
                  <a:lnTo>
                    <a:pt x="2731809" y="63489"/>
                  </a:lnTo>
                  <a:lnTo>
                    <a:pt x="2685520" y="51862"/>
                  </a:lnTo>
                  <a:lnTo>
                    <a:pt x="2638270" y="41384"/>
                  </a:lnTo>
                  <a:lnTo>
                    <a:pt x="2590104" y="32063"/>
                  </a:lnTo>
                  <a:lnTo>
                    <a:pt x="2541065" y="23909"/>
                  </a:lnTo>
                  <a:lnTo>
                    <a:pt x="2491197" y="16931"/>
                  </a:lnTo>
                  <a:lnTo>
                    <a:pt x="2440544" y="11139"/>
                  </a:lnTo>
                  <a:lnTo>
                    <a:pt x="2389150" y="6540"/>
                  </a:lnTo>
                  <a:lnTo>
                    <a:pt x="2337058" y="3145"/>
                  </a:lnTo>
                  <a:lnTo>
                    <a:pt x="2284312" y="961"/>
                  </a:lnTo>
                  <a:lnTo>
                    <a:pt x="2230957" y="0"/>
                  </a:lnTo>
                  <a:lnTo>
                    <a:pt x="2177035" y="268"/>
                  </a:lnTo>
                  <a:lnTo>
                    <a:pt x="2122592" y="1776"/>
                  </a:lnTo>
                  <a:lnTo>
                    <a:pt x="2067670" y="4533"/>
                  </a:lnTo>
                  <a:lnTo>
                    <a:pt x="2012313" y="8547"/>
                  </a:lnTo>
                  <a:lnTo>
                    <a:pt x="1956566" y="13828"/>
                  </a:lnTo>
                  <a:lnTo>
                    <a:pt x="1900472" y="20385"/>
                  </a:lnTo>
                  <a:lnTo>
                    <a:pt x="1844075" y="28227"/>
                  </a:lnTo>
                  <a:lnTo>
                    <a:pt x="1787419" y="37363"/>
                  </a:lnTo>
                  <a:lnTo>
                    <a:pt x="1730547" y="47802"/>
                  </a:lnTo>
                  <a:lnTo>
                    <a:pt x="1673504" y="59553"/>
                  </a:lnTo>
                  <a:lnTo>
                    <a:pt x="1616333" y="72626"/>
                  </a:lnTo>
                  <a:lnTo>
                    <a:pt x="1374652" y="130538"/>
                  </a:lnTo>
                  <a:lnTo>
                    <a:pt x="1316536" y="145161"/>
                  </a:lnTo>
                  <a:lnTo>
                    <a:pt x="1259250" y="160917"/>
                  </a:lnTo>
                  <a:lnTo>
                    <a:pt x="1202825" y="177777"/>
                  </a:lnTo>
                  <a:lnTo>
                    <a:pt x="1147293" y="195709"/>
                  </a:lnTo>
                  <a:lnTo>
                    <a:pt x="1092683" y="214682"/>
                  </a:lnTo>
                  <a:lnTo>
                    <a:pt x="1039027" y="234668"/>
                  </a:lnTo>
                  <a:lnTo>
                    <a:pt x="986355" y="255635"/>
                  </a:lnTo>
                  <a:lnTo>
                    <a:pt x="934697" y="277552"/>
                  </a:lnTo>
                  <a:lnTo>
                    <a:pt x="884085" y="300389"/>
                  </a:lnTo>
                  <a:lnTo>
                    <a:pt x="834549" y="324117"/>
                  </a:lnTo>
                  <a:lnTo>
                    <a:pt x="786119" y="348703"/>
                  </a:lnTo>
                  <a:lnTo>
                    <a:pt x="738827" y="374118"/>
                  </a:lnTo>
                  <a:lnTo>
                    <a:pt x="692703" y="400332"/>
                  </a:lnTo>
                  <a:lnTo>
                    <a:pt x="647778" y="427313"/>
                  </a:lnTo>
                  <a:lnTo>
                    <a:pt x="604082" y="455032"/>
                  </a:lnTo>
                  <a:lnTo>
                    <a:pt x="561646" y="483458"/>
                  </a:lnTo>
                  <a:lnTo>
                    <a:pt x="520501" y="512560"/>
                  </a:lnTo>
                  <a:lnTo>
                    <a:pt x="480678" y="542308"/>
                  </a:lnTo>
                  <a:lnTo>
                    <a:pt x="442206" y="572672"/>
                  </a:lnTo>
                  <a:lnTo>
                    <a:pt x="405118" y="603621"/>
                  </a:lnTo>
                  <a:lnTo>
                    <a:pt x="369443" y="635124"/>
                  </a:lnTo>
                  <a:lnTo>
                    <a:pt x="335212" y="667152"/>
                  </a:lnTo>
                  <a:lnTo>
                    <a:pt x="302455" y="699673"/>
                  </a:lnTo>
                  <a:lnTo>
                    <a:pt x="271205" y="732658"/>
                  </a:lnTo>
                  <a:lnTo>
                    <a:pt x="241490" y="766075"/>
                  </a:lnTo>
                  <a:lnTo>
                    <a:pt x="213342" y="799895"/>
                  </a:lnTo>
                  <a:lnTo>
                    <a:pt x="186792" y="834086"/>
                  </a:lnTo>
                  <a:lnTo>
                    <a:pt x="161870" y="868619"/>
                  </a:lnTo>
                  <a:lnTo>
                    <a:pt x="138606" y="903463"/>
                  </a:lnTo>
                  <a:lnTo>
                    <a:pt x="117032" y="938587"/>
                  </a:lnTo>
                  <a:lnTo>
                    <a:pt x="97179" y="973961"/>
                  </a:lnTo>
                  <a:lnTo>
                    <a:pt x="79076" y="1009555"/>
                  </a:lnTo>
                  <a:lnTo>
                    <a:pt x="62755" y="1045337"/>
                  </a:lnTo>
                  <a:lnTo>
                    <a:pt x="48245" y="1081279"/>
                  </a:lnTo>
                  <a:lnTo>
                    <a:pt x="35579" y="1117348"/>
                  </a:lnTo>
                  <a:lnTo>
                    <a:pt x="15898" y="1189750"/>
                  </a:lnTo>
                  <a:lnTo>
                    <a:pt x="3956" y="1262298"/>
                  </a:lnTo>
                  <a:lnTo>
                    <a:pt x="0" y="1334750"/>
                  </a:lnTo>
                  <a:lnTo>
                    <a:pt x="1092" y="1370864"/>
                  </a:lnTo>
                  <a:lnTo>
                    <a:pt x="4273" y="1406861"/>
                  </a:lnTo>
                  <a:lnTo>
                    <a:pt x="9573" y="1442713"/>
                  </a:lnTo>
                  <a:lnTo>
                    <a:pt x="17022" y="1478389"/>
                  </a:lnTo>
                  <a:lnTo>
                    <a:pt x="258576" y="1420477"/>
                  </a:lnTo>
                  <a:lnTo>
                    <a:pt x="251127" y="1384793"/>
                  </a:lnTo>
                  <a:lnTo>
                    <a:pt x="245827" y="1348933"/>
                  </a:lnTo>
                  <a:lnTo>
                    <a:pt x="242646" y="1312928"/>
                  </a:lnTo>
                  <a:lnTo>
                    <a:pt x="241554" y="1276807"/>
                  </a:lnTo>
                  <a:lnTo>
                    <a:pt x="242519" y="1240602"/>
                  </a:lnTo>
                  <a:lnTo>
                    <a:pt x="250499" y="1168059"/>
                  </a:lnTo>
                  <a:lnTo>
                    <a:pt x="266341" y="1095543"/>
                  </a:lnTo>
                  <a:lnTo>
                    <a:pt x="289801" y="1023296"/>
                  </a:lnTo>
                  <a:lnTo>
                    <a:pt x="304311" y="987351"/>
                  </a:lnTo>
                  <a:lnTo>
                    <a:pt x="320633" y="951564"/>
                  </a:lnTo>
                  <a:lnTo>
                    <a:pt x="338736" y="915967"/>
                  </a:lnTo>
                  <a:lnTo>
                    <a:pt x="358591" y="880590"/>
                  </a:lnTo>
                  <a:lnTo>
                    <a:pt x="380166" y="845463"/>
                  </a:lnTo>
                  <a:lnTo>
                    <a:pt x="403430" y="810617"/>
                  </a:lnTo>
                  <a:lnTo>
                    <a:pt x="428354" y="776083"/>
                  </a:lnTo>
                  <a:lnTo>
                    <a:pt x="454906" y="741890"/>
                  </a:lnTo>
                  <a:lnTo>
                    <a:pt x="483055" y="708069"/>
                  </a:lnTo>
                  <a:lnTo>
                    <a:pt x="512771" y="674651"/>
                  </a:lnTo>
                  <a:lnTo>
                    <a:pt x="544024" y="641666"/>
                  </a:lnTo>
                  <a:lnTo>
                    <a:pt x="576783" y="609145"/>
                  </a:lnTo>
                  <a:lnTo>
                    <a:pt x="611016" y="577117"/>
                  </a:lnTo>
                  <a:lnTo>
                    <a:pt x="646694" y="545615"/>
                  </a:lnTo>
                  <a:lnTo>
                    <a:pt x="683785" y="514667"/>
                  </a:lnTo>
                  <a:lnTo>
                    <a:pt x="722259" y="484305"/>
                  </a:lnTo>
                  <a:lnTo>
                    <a:pt x="762086" y="454558"/>
                  </a:lnTo>
                  <a:lnTo>
                    <a:pt x="803234" y="425458"/>
                  </a:lnTo>
                  <a:lnTo>
                    <a:pt x="845674" y="397035"/>
                  </a:lnTo>
                  <a:lnTo>
                    <a:pt x="889373" y="369320"/>
                  </a:lnTo>
                  <a:lnTo>
                    <a:pt x="934303" y="342342"/>
                  </a:lnTo>
                  <a:lnTo>
                    <a:pt x="980431" y="316132"/>
                  </a:lnTo>
                  <a:lnTo>
                    <a:pt x="1027728" y="290721"/>
                  </a:lnTo>
                  <a:lnTo>
                    <a:pt x="1076162" y="266139"/>
                  </a:lnTo>
                  <a:lnTo>
                    <a:pt x="1125704" y="242416"/>
                  </a:lnTo>
                  <a:lnTo>
                    <a:pt x="1176322" y="219584"/>
                  </a:lnTo>
                  <a:lnTo>
                    <a:pt x="1227985" y="197673"/>
                  </a:lnTo>
                  <a:lnTo>
                    <a:pt x="1280664" y="176712"/>
                  </a:lnTo>
                  <a:lnTo>
                    <a:pt x="1334326" y="156733"/>
                  </a:lnTo>
                  <a:lnTo>
                    <a:pt x="1388943" y="137766"/>
                  </a:lnTo>
                  <a:lnTo>
                    <a:pt x="1444483" y="119841"/>
                  </a:lnTo>
                  <a:lnTo>
                    <a:pt x="1500915" y="102989"/>
                  </a:lnTo>
                  <a:lnTo>
                    <a:pt x="1558208" y="87240"/>
                  </a:lnTo>
                  <a:lnTo>
                    <a:pt x="1616333" y="72626"/>
                  </a:lnTo>
                </a:path>
              </a:pathLst>
            </a:custGeom>
            <a:ln w="25400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753355" y="2368295"/>
            <a:ext cx="2237740" cy="646430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25"/>
              </a:spcBef>
            </a:pPr>
            <a:r>
              <a:rPr sz="1200" b="1" spc="-10" dirty="0">
                <a:latin typeface="Arial"/>
                <a:cs typeface="Arial"/>
              </a:rPr>
              <a:t>Предложения</a:t>
            </a:r>
            <a:endParaRPr sz="1200">
              <a:latin typeface="Arial"/>
              <a:cs typeface="Arial"/>
            </a:endParaRPr>
          </a:p>
          <a:p>
            <a:pPr marL="220979" marR="212090" algn="ctr">
              <a:lnSpc>
                <a:spcPct val="100000"/>
              </a:lnSpc>
            </a:pP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заключении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договора </a:t>
            </a: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целевом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обучении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95244" y="4073652"/>
            <a:ext cx="1658620" cy="1478280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7155" marR="88900" algn="ctr">
              <a:lnSpc>
                <a:spcPct val="100000"/>
              </a:lnSpc>
              <a:spcBef>
                <a:spcPts val="320"/>
              </a:spcBef>
            </a:pPr>
            <a:r>
              <a:rPr sz="1800" spc="-20" dirty="0">
                <a:latin typeface="Microsoft Sans Serif"/>
                <a:cs typeface="Microsoft Sans Serif"/>
              </a:rPr>
              <a:t>Предложения </a:t>
            </a:r>
            <a:r>
              <a:rPr sz="1800" dirty="0">
                <a:latin typeface="Microsoft Sans Serif"/>
                <a:cs typeface="Microsoft Sans Serif"/>
              </a:rPr>
              <a:t>о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заключении </a:t>
            </a:r>
            <a:r>
              <a:rPr sz="1800" spc="-10" dirty="0">
                <a:latin typeface="Microsoft Sans Serif"/>
                <a:cs typeface="Microsoft Sans Serif"/>
              </a:rPr>
              <a:t>договора</a:t>
            </a:r>
            <a:endParaRPr sz="1800">
              <a:latin typeface="Microsoft Sans Serif"/>
              <a:cs typeface="Microsoft Sans Serif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о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целевом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Microsoft Sans Serif"/>
                <a:cs typeface="Microsoft Sans Serif"/>
              </a:rPr>
              <a:t>обучении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9231" y="3179064"/>
            <a:ext cx="2054860" cy="1630680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2000" b="1" spc="-10" dirty="0">
                <a:latin typeface="Arial"/>
                <a:cs typeface="Arial"/>
              </a:rPr>
              <a:t>Заявка</a:t>
            </a:r>
            <a:endParaRPr sz="20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заключение</a:t>
            </a:r>
            <a:endParaRPr sz="2000">
              <a:latin typeface="Arial"/>
              <a:cs typeface="Arial"/>
            </a:endParaRPr>
          </a:p>
          <a:p>
            <a:pPr marL="414020" marR="405765" indent="22860" algn="just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договора </a:t>
            </a: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целевом </a:t>
            </a:r>
            <a:r>
              <a:rPr sz="2000" spc="-10" dirty="0">
                <a:latin typeface="Microsoft Sans Serif"/>
                <a:cs typeface="Microsoft Sans Serif"/>
              </a:rPr>
              <a:t>обучении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68788" y="3730688"/>
            <a:ext cx="2482850" cy="526415"/>
            <a:chOff x="3768788" y="3730688"/>
            <a:chExt cx="2482850" cy="526415"/>
          </a:xfrm>
        </p:grpSpPr>
        <p:sp>
          <p:nvSpPr>
            <p:cNvPr id="4" name="object 4"/>
            <p:cNvSpPr/>
            <p:nvPr/>
          </p:nvSpPr>
          <p:spPr>
            <a:xfrm>
              <a:off x="3770376" y="3732276"/>
              <a:ext cx="2479675" cy="523240"/>
            </a:xfrm>
            <a:custGeom>
              <a:avLst/>
              <a:gdLst/>
              <a:ahLst/>
              <a:cxnLst/>
              <a:rect l="l" t="t" r="r" b="b"/>
              <a:pathLst>
                <a:path w="2479675" h="523239">
                  <a:moveTo>
                    <a:pt x="2479548" y="0"/>
                  </a:moveTo>
                  <a:lnTo>
                    <a:pt x="0" y="0"/>
                  </a:lnTo>
                  <a:lnTo>
                    <a:pt x="0" y="522731"/>
                  </a:lnTo>
                  <a:lnTo>
                    <a:pt x="2479548" y="522731"/>
                  </a:lnTo>
                  <a:lnTo>
                    <a:pt x="2479548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70376" y="3732276"/>
              <a:ext cx="2479675" cy="523240"/>
            </a:xfrm>
            <a:custGeom>
              <a:avLst/>
              <a:gdLst/>
              <a:ahLst/>
              <a:cxnLst/>
              <a:rect l="l" t="t" r="r" b="b"/>
              <a:pathLst>
                <a:path w="2479675" h="523239">
                  <a:moveTo>
                    <a:pt x="0" y="522731"/>
                  </a:moveTo>
                  <a:lnTo>
                    <a:pt x="2479548" y="522731"/>
                  </a:lnTo>
                  <a:lnTo>
                    <a:pt x="2479548" y="0"/>
                  </a:lnTo>
                  <a:lnTo>
                    <a:pt x="0" y="0"/>
                  </a:lnTo>
                  <a:lnTo>
                    <a:pt x="0" y="5227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866515" y="3757040"/>
            <a:ext cx="22866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5" dirty="0">
                <a:latin typeface="Arial"/>
                <a:cs typeface="Arial"/>
              </a:rPr>
              <a:t>ГРАЖДАНИН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49923" y="3880103"/>
            <a:ext cx="545465" cy="228600"/>
          </a:xfrm>
          <a:custGeom>
            <a:avLst/>
            <a:gdLst/>
            <a:ahLst/>
            <a:cxnLst/>
            <a:rect l="l" t="t" r="r" b="b"/>
            <a:pathLst>
              <a:path w="545465" h="228600">
                <a:moveTo>
                  <a:pt x="316865" y="0"/>
                </a:moveTo>
                <a:lnTo>
                  <a:pt x="316865" y="228600"/>
                </a:lnTo>
                <a:lnTo>
                  <a:pt x="469265" y="152400"/>
                </a:lnTo>
                <a:lnTo>
                  <a:pt x="354965" y="152400"/>
                </a:lnTo>
                <a:lnTo>
                  <a:pt x="354965" y="76200"/>
                </a:lnTo>
                <a:lnTo>
                  <a:pt x="469265" y="76200"/>
                </a:lnTo>
                <a:lnTo>
                  <a:pt x="316865" y="0"/>
                </a:lnTo>
                <a:close/>
              </a:path>
              <a:path w="545465" h="228600">
                <a:moveTo>
                  <a:pt x="316865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316865" y="152400"/>
                </a:lnTo>
                <a:lnTo>
                  <a:pt x="316865" y="76200"/>
                </a:lnTo>
                <a:close/>
              </a:path>
              <a:path w="545465" h="228600">
                <a:moveTo>
                  <a:pt x="469265" y="76200"/>
                </a:moveTo>
                <a:lnTo>
                  <a:pt x="354965" y="76200"/>
                </a:lnTo>
                <a:lnTo>
                  <a:pt x="354965" y="152400"/>
                </a:lnTo>
                <a:lnTo>
                  <a:pt x="469265" y="152400"/>
                </a:lnTo>
                <a:lnTo>
                  <a:pt x="545465" y="114300"/>
                </a:lnTo>
                <a:lnTo>
                  <a:pt x="469265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4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8327" y="1075944"/>
            <a:ext cx="2138680" cy="5232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128905">
              <a:lnSpc>
                <a:spcPct val="100000"/>
              </a:lnSpc>
              <a:spcBef>
                <a:spcPts val="280"/>
              </a:spcBef>
            </a:pPr>
            <a:r>
              <a:rPr sz="2800" b="1" spc="-10" dirty="0">
                <a:latin typeface="Arial"/>
                <a:cs typeface="Arial"/>
              </a:rPr>
              <a:t>ЗАКАЗЧИК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93875" y="1598675"/>
            <a:ext cx="228600" cy="648335"/>
          </a:xfrm>
          <a:custGeom>
            <a:avLst/>
            <a:gdLst/>
            <a:ahLst/>
            <a:cxnLst/>
            <a:rect l="l" t="t" r="r" b="b"/>
            <a:pathLst>
              <a:path w="228600" h="648335">
                <a:moveTo>
                  <a:pt x="76200" y="419481"/>
                </a:moveTo>
                <a:lnTo>
                  <a:pt x="0" y="419481"/>
                </a:lnTo>
                <a:lnTo>
                  <a:pt x="114300" y="648081"/>
                </a:lnTo>
                <a:lnTo>
                  <a:pt x="209550" y="457581"/>
                </a:lnTo>
                <a:lnTo>
                  <a:pt x="76200" y="457581"/>
                </a:lnTo>
                <a:lnTo>
                  <a:pt x="76200" y="419481"/>
                </a:lnTo>
                <a:close/>
              </a:path>
              <a:path w="228600" h="648335">
                <a:moveTo>
                  <a:pt x="152400" y="0"/>
                </a:moveTo>
                <a:lnTo>
                  <a:pt x="76200" y="0"/>
                </a:lnTo>
                <a:lnTo>
                  <a:pt x="76200" y="457581"/>
                </a:lnTo>
                <a:lnTo>
                  <a:pt x="152400" y="457581"/>
                </a:lnTo>
                <a:lnTo>
                  <a:pt x="152400" y="0"/>
                </a:lnTo>
                <a:close/>
              </a:path>
              <a:path w="228600" h="648335">
                <a:moveTo>
                  <a:pt x="228600" y="419481"/>
                </a:moveTo>
                <a:lnTo>
                  <a:pt x="152400" y="419481"/>
                </a:lnTo>
                <a:lnTo>
                  <a:pt x="152400" y="457581"/>
                </a:lnTo>
                <a:lnTo>
                  <a:pt x="209550" y="457581"/>
                </a:lnTo>
                <a:lnTo>
                  <a:pt x="228600" y="4194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4797" y="218643"/>
            <a:ext cx="6242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Заявки</a:t>
            </a:r>
            <a:r>
              <a:rPr sz="1800" b="1" u="sng" spc="-5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на</a:t>
            </a:r>
            <a:r>
              <a:rPr sz="1800" b="1" u="sng" spc="-7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заключение</a:t>
            </a:r>
            <a:r>
              <a:rPr sz="1800" b="1" u="sng" spc="-4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договоров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целевом</a:t>
            </a:r>
            <a:r>
              <a:rPr sz="1800" b="1" u="sng" spc="-3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обучении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5578" y="5184394"/>
            <a:ext cx="1663064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561975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случае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если </a:t>
            </a:r>
            <a:r>
              <a:rPr sz="1200" b="1" spc="-10" dirty="0">
                <a:latin typeface="Arial"/>
                <a:cs typeface="Arial"/>
              </a:rPr>
              <a:t>заказчик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имеет</a:t>
            </a:r>
            <a:r>
              <a:rPr sz="1200" b="1" spc="-20" dirty="0">
                <a:latin typeface="Arial"/>
                <a:cs typeface="Arial"/>
              </a:rPr>
              <a:t> право</a:t>
            </a:r>
            <a:endParaRPr sz="1200">
              <a:latin typeface="Arial"/>
              <a:cs typeface="Arial"/>
            </a:endParaRPr>
          </a:p>
          <a:p>
            <a:pPr marL="629285" marR="5080" indent="-64135" algn="r">
              <a:lnSpc>
                <a:spcPct val="100000"/>
              </a:lnSpc>
            </a:pPr>
            <a:r>
              <a:rPr sz="1200" b="1" dirty="0">
                <a:latin typeface="Arial"/>
                <a:cs typeface="Arial"/>
              </a:rPr>
              <a:t>НЕ </a:t>
            </a:r>
            <a:r>
              <a:rPr sz="1200" b="1" spc="-10" dirty="0">
                <a:latin typeface="Arial"/>
                <a:cs typeface="Arial"/>
              </a:rPr>
              <a:t>размещать предложения </a:t>
            </a:r>
            <a:r>
              <a:rPr sz="1200" b="1" dirty="0">
                <a:latin typeface="Arial"/>
                <a:cs typeface="Arial"/>
              </a:rPr>
              <a:t>на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цифровой платформе</a:t>
            </a:r>
            <a:endParaRPr sz="1200">
              <a:latin typeface="Arial"/>
              <a:cs typeface="Arial"/>
            </a:endParaRPr>
          </a:p>
          <a:p>
            <a:pPr marR="6985" algn="r">
              <a:lnSpc>
                <a:spcPct val="100000"/>
              </a:lnSpc>
            </a:pPr>
            <a:r>
              <a:rPr sz="1200" b="1" spc="-10" dirty="0">
                <a:latin typeface="Arial"/>
                <a:cs typeface="Arial"/>
              </a:rPr>
              <a:t>«Работа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России»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897925" y="3812666"/>
            <a:ext cx="3620770" cy="2343150"/>
            <a:chOff x="1897925" y="3812666"/>
            <a:chExt cx="3620770" cy="2343150"/>
          </a:xfrm>
        </p:grpSpPr>
        <p:sp>
          <p:nvSpPr>
            <p:cNvPr id="15" name="object 15"/>
            <p:cNvSpPr/>
            <p:nvPr/>
          </p:nvSpPr>
          <p:spPr>
            <a:xfrm>
              <a:off x="3263519" y="4267834"/>
              <a:ext cx="1800225" cy="1130300"/>
            </a:xfrm>
            <a:custGeom>
              <a:avLst/>
              <a:gdLst/>
              <a:ahLst/>
              <a:cxnLst/>
              <a:rect l="l" t="t" r="r" b="b"/>
              <a:pathLst>
                <a:path w="1800225" h="1130300">
                  <a:moveTo>
                    <a:pt x="1568450" y="0"/>
                  </a:moveTo>
                  <a:lnTo>
                    <a:pt x="1151254" y="268223"/>
                  </a:lnTo>
                  <a:lnTo>
                    <a:pt x="1313433" y="292862"/>
                  </a:lnTo>
                  <a:lnTo>
                    <a:pt x="1293216" y="336172"/>
                  </a:lnTo>
                  <a:lnTo>
                    <a:pt x="1271473" y="378504"/>
                  </a:lnTo>
                  <a:lnTo>
                    <a:pt x="1248244" y="419835"/>
                  </a:lnTo>
                  <a:lnTo>
                    <a:pt x="1223566" y="460141"/>
                  </a:lnTo>
                  <a:lnTo>
                    <a:pt x="1197477" y="499399"/>
                  </a:lnTo>
                  <a:lnTo>
                    <a:pt x="1170018" y="537586"/>
                  </a:lnTo>
                  <a:lnTo>
                    <a:pt x="1141224" y="574680"/>
                  </a:lnTo>
                  <a:lnTo>
                    <a:pt x="1111136" y="610658"/>
                  </a:lnTo>
                  <a:lnTo>
                    <a:pt x="1079792" y="645496"/>
                  </a:lnTo>
                  <a:lnTo>
                    <a:pt x="1047229" y="679172"/>
                  </a:lnTo>
                  <a:lnTo>
                    <a:pt x="1013486" y="711662"/>
                  </a:lnTo>
                  <a:lnTo>
                    <a:pt x="978601" y="742944"/>
                  </a:lnTo>
                  <a:lnTo>
                    <a:pt x="942614" y="772995"/>
                  </a:lnTo>
                  <a:lnTo>
                    <a:pt x="905561" y="801792"/>
                  </a:lnTo>
                  <a:lnTo>
                    <a:pt x="867483" y="829311"/>
                  </a:lnTo>
                  <a:lnTo>
                    <a:pt x="828416" y="855531"/>
                  </a:lnTo>
                  <a:lnTo>
                    <a:pt x="788400" y="880427"/>
                  </a:lnTo>
                  <a:lnTo>
                    <a:pt x="747472" y="903977"/>
                  </a:lnTo>
                  <a:lnTo>
                    <a:pt x="705671" y="926159"/>
                  </a:lnTo>
                  <a:lnTo>
                    <a:pt x="663036" y="946948"/>
                  </a:lnTo>
                  <a:lnTo>
                    <a:pt x="619605" y="966322"/>
                  </a:lnTo>
                  <a:lnTo>
                    <a:pt x="575415" y="984259"/>
                  </a:lnTo>
                  <a:lnTo>
                    <a:pt x="530507" y="1000735"/>
                  </a:lnTo>
                  <a:lnTo>
                    <a:pt x="484917" y="1015727"/>
                  </a:lnTo>
                  <a:lnTo>
                    <a:pt x="438684" y="1029212"/>
                  </a:lnTo>
                  <a:lnTo>
                    <a:pt x="391848" y="1041168"/>
                  </a:lnTo>
                  <a:lnTo>
                    <a:pt x="344445" y="1051571"/>
                  </a:lnTo>
                  <a:lnTo>
                    <a:pt x="296514" y="1060399"/>
                  </a:lnTo>
                  <a:lnTo>
                    <a:pt x="248094" y="1067628"/>
                  </a:lnTo>
                  <a:lnTo>
                    <a:pt x="199224" y="1073235"/>
                  </a:lnTo>
                  <a:lnTo>
                    <a:pt x="149941" y="1077198"/>
                  </a:lnTo>
                  <a:lnTo>
                    <a:pt x="100283" y="1079494"/>
                  </a:lnTo>
                  <a:lnTo>
                    <a:pt x="50290" y="1080099"/>
                  </a:lnTo>
                  <a:lnTo>
                    <a:pt x="0" y="1078992"/>
                  </a:lnTo>
                  <a:lnTo>
                    <a:pt x="47931" y="1091051"/>
                  </a:lnTo>
                  <a:lnTo>
                    <a:pt x="95925" y="1101443"/>
                  </a:lnTo>
                  <a:lnTo>
                    <a:pt x="143945" y="1110183"/>
                  </a:lnTo>
                  <a:lnTo>
                    <a:pt x="191951" y="1117288"/>
                  </a:lnTo>
                  <a:lnTo>
                    <a:pt x="239908" y="1122776"/>
                  </a:lnTo>
                  <a:lnTo>
                    <a:pt x="287778" y="1126662"/>
                  </a:lnTo>
                  <a:lnTo>
                    <a:pt x="335524" y="1128965"/>
                  </a:lnTo>
                  <a:lnTo>
                    <a:pt x="383107" y="1129700"/>
                  </a:lnTo>
                  <a:lnTo>
                    <a:pt x="430491" y="1128884"/>
                  </a:lnTo>
                  <a:lnTo>
                    <a:pt x="477638" y="1126535"/>
                  </a:lnTo>
                  <a:lnTo>
                    <a:pt x="524512" y="1122669"/>
                  </a:lnTo>
                  <a:lnTo>
                    <a:pt x="571074" y="1117303"/>
                  </a:lnTo>
                  <a:lnTo>
                    <a:pt x="617287" y="1110454"/>
                  </a:lnTo>
                  <a:lnTo>
                    <a:pt x="663114" y="1102138"/>
                  </a:lnTo>
                  <a:lnTo>
                    <a:pt x="708517" y="1092373"/>
                  </a:lnTo>
                  <a:lnTo>
                    <a:pt x="753459" y="1081175"/>
                  </a:lnTo>
                  <a:lnTo>
                    <a:pt x="797903" y="1068562"/>
                  </a:lnTo>
                  <a:lnTo>
                    <a:pt x="841811" y="1054549"/>
                  </a:lnTo>
                  <a:lnTo>
                    <a:pt x="885146" y="1039153"/>
                  </a:lnTo>
                  <a:lnTo>
                    <a:pt x="927870" y="1022393"/>
                  </a:lnTo>
                  <a:lnTo>
                    <a:pt x="969946" y="1004284"/>
                  </a:lnTo>
                  <a:lnTo>
                    <a:pt x="1011337" y="984843"/>
                  </a:lnTo>
                  <a:lnTo>
                    <a:pt x="1052005" y="964087"/>
                  </a:lnTo>
                  <a:lnTo>
                    <a:pt x="1091914" y="942033"/>
                  </a:lnTo>
                  <a:lnTo>
                    <a:pt x="1131024" y="918698"/>
                  </a:lnTo>
                  <a:lnTo>
                    <a:pt x="1169300" y="894098"/>
                  </a:lnTo>
                  <a:lnTo>
                    <a:pt x="1206704" y="868250"/>
                  </a:lnTo>
                  <a:lnTo>
                    <a:pt x="1243198" y="841172"/>
                  </a:lnTo>
                  <a:lnTo>
                    <a:pt x="1278745" y="812880"/>
                  </a:lnTo>
                  <a:lnTo>
                    <a:pt x="1313307" y="783391"/>
                  </a:lnTo>
                  <a:lnTo>
                    <a:pt x="1346848" y="752721"/>
                  </a:lnTo>
                  <a:lnTo>
                    <a:pt x="1379329" y="720888"/>
                  </a:lnTo>
                  <a:lnTo>
                    <a:pt x="1410714" y="687908"/>
                  </a:lnTo>
                  <a:lnTo>
                    <a:pt x="1440965" y="653798"/>
                  </a:lnTo>
                  <a:lnTo>
                    <a:pt x="1470045" y="618575"/>
                  </a:lnTo>
                  <a:lnTo>
                    <a:pt x="1497916" y="582256"/>
                  </a:lnTo>
                  <a:lnTo>
                    <a:pt x="1524541" y="544858"/>
                  </a:lnTo>
                  <a:lnTo>
                    <a:pt x="1549882" y="506397"/>
                  </a:lnTo>
                  <a:lnTo>
                    <a:pt x="1573902" y="466890"/>
                  </a:lnTo>
                  <a:lnTo>
                    <a:pt x="1596565" y="426355"/>
                  </a:lnTo>
                  <a:lnTo>
                    <a:pt x="1617831" y="384807"/>
                  </a:lnTo>
                  <a:lnTo>
                    <a:pt x="1637664" y="342264"/>
                  </a:lnTo>
                  <a:lnTo>
                    <a:pt x="1799843" y="366902"/>
                  </a:lnTo>
                  <a:lnTo>
                    <a:pt x="1568450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10625" y="3825366"/>
              <a:ext cx="1513840" cy="1555750"/>
            </a:xfrm>
            <a:custGeom>
              <a:avLst/>
              <a:gdLst/>
              <a:ahLst/>
              <a:cxnLst/>
              <a:rect l="l" t="t" r="r" b="b"/>
              <a:pathLst>
                <a:path w="1513839" h="1555750">
                  <a:moveTo>
                    <a:pt x="14314" y="0"/>
                  </a:moveTo>
                  <a:lnTo>
                    <a:pt x="8095" y="46649"/>
                  </a:lnTo>
                  <a:lnTo>
                    <a:pt x="3653" y="93146"/>
                  </a:lnTo>
                  <a:lnTo>
                    <a:pt x="963" y="139462"/>
                  </a:lnTo>
                  <a:lnTo>
                    <a:pt x="0" y="185562"/>
                  </a:lnTo>
                  <a:lnTo>
                    <a:pt x="738" y="231415"/>
                  </a:lnTo>
                  <a:lnTo>
                    <a:pt x="3153" y="276991"/>
                  </a:lnTo>
                  <a:lnTo>
                    <a:pt x="7220" y="322256"/>
                  </a:lnTo>
                  <a:lnTo>
                    <a:pt x="12914" y="367178"/>
                  </a:lnTo>
                  <a:lnTo>
                    <a:pt x="20211" y="411727"/>
                  </a:lnTo>
                  <a:lnTo>
                    <a:pt x="29085" y="455870"/>
                  </a:lnTo>
                  <a:lnTo>
                    <a:pt x="39512" y="499575"/>
                  </a:lnTo>
                  <a:lnTo>
                    <a:pt x="51466" y="542810"/>
                  </a:lnTo>
                  <a:lnTo>
                    <a:pt x="64923" y="585544"/>
                  </a:lnTo>
                  <a:lnTo>
                    <a:pt x="79859" y="627745"/>
                  </a:lnTo>
                  <a:lnTo>
                    <a:pt x="96247" y="669380"/>
                  </a:lnTo>
                  <a:lnTo>
                    <a:pt x="114063" y="710419"/>
                  </a:lnTo>
                  <a:lnTo>
                    <a:pt x="133283" y="750829"/>
                  </a:lnTo>
                  <a:lnTo>
                    <a:pt x="153881" y="790577"/>
                  </a:lnTo>
                  <a:lnTo>
                    <a:pt x="175833" y="829634"/>
                  </a:lnTo>
                  <a:lnTo>
                    <a:pt x="199114" y="867966"/>
                  </a:lnTo>
                  <a:lnTo>
                    <a:pt x="223699" y="905541"/>
                  </a:lnTo>
                  <a:lnTo>
                    <a:pt x="249562" y="942329"/>
                  </a:lnTo>
                  <a:lnTo>
                    <a:pt x="276680" y="978296"/>
                  </a:lnTo>
                  <a:lnTo>
                    <a:pt x="305027" y="1013412"/>
                  </a:lnTo>
                  <a:lnTo>
                    <a:pt x="334578" y="1047644"/>
                  </a:lnTo>
                  <a:lnTo>
                    <a:pt x="365309" y="1080960"/>
                  </a:lnTo>
                  <a:lnTo>
                    <a:pt x="397194" y="1113329"/>
                  </a:lnTo>
                  <a:lnTo>
                    <a:pt x="430209" y="1144719"/>
                  </a:lnTo>
                  <a:lnTo>
                    <a:pt x="464329" y="1175098"/>
                  </a:lnTo>
                  <a:lnTo>
                    <a:pt x="499529" y="1204433"/>
                  </a:lnTo>
                  <a:lnTo>
                    <a:pt x="535784" y="1232694"/>
                  </a:lnTo>
                  <a:lnTo>
                    <a:pt x="573070" y="1259848"/>
                  </a:lnTo>
                  <a:lnTo>
                    <a:pt x="611361" y="1285864"/>
                  </a:lnTo>
                  <a:lnTo>
                    <a:pt x="650632" y="1310709"/>
                  </a:lnTo>
                  <a:lnTo>
                    <a:pt x="690859" y="1334352"/>
                  </a:lnTo>
                  <a:lnTo>
                    <a:pt x="732017" y="1356761"/>
                  </a:lnTo>
                  <a:lnTo>
                    <a:pt x="774081" y="1377904"/>
                  </a:lnTo>
                  <a:lnTo>
                    <a:pt x="817026" y="1397749"/>
                  </a:lnTo>
                  <a:lnTo>
                    <a:pt x="860827" y="1416264"/>
                  </a:lnTo>
                  <a:lnTo>
                    <a:pt x="905459" y="1433418"/>
                  </a:lnTo>
                  <a:lnTo>
                    <a:pt x="950898" y="1449178"/>
                  </a:lnTo>
                  <a:lnTo>
                    <a:pt x="997118" y="1463514"/>
                  </a:lnTo>
                  <a:lnTo>
                    <a:pt x="1044095" y="1476392"/>
                  </a:lnTo>
                  <a:lnTo>
                    <a:pt x="1091804" y="1487781"/>
                  </a:lnTo>
                  <a:lnTo>
                    <a:pt x="1140220" y="1497650"/>
                  </a:lnTo>
                  <a:lnTo>
                    <a:pt x="1189318" y="1505965"/>
                  </a:lnTo>
                  <a:lnTo>
                    <a:pt x="1513676" y="1555241"/>
                  </a:lnTo>
                  <a:lnTo>
                    <a:pt x="1464570" y="1546934"/>
                  </a:lnTo>
                  <a:lnTo>
                    <a:pt x="1416147" y="1537073"/>
                  </a:lnTo>
                  <a:lnTo>
                    <a:pt x="1368431" y="1525691"/>
                  </a:lnTo>
                  <a:lnTo>
                    <a:pt x="1321448" y="1512820"/>
                  </a:lnTo>
                  <a:lnTo>
                    <a:pt x="1275223" y="1498491"/>
                  </a:lnTo>
                  <a:lnTo>
                    <a:pt x="1229779" y="1482737"/>
                  </a:lnTo>
                  <a:lnTo>
                    <a:pt x="1185143" y="1465589"/>
                  </a:lnTo>
                  <a:lnTo>
                    <a:pt x="1141338" y="1447079"/>
                  </a:lnTo>
                  <a:lnTo>
                    <a:pt x="1098390" y="1427240"/>
                  </a:lnTo>
                  <a:lnTo>
                    <a:pt x="1056323" y="1406102"/>
                  </a:lnTo>
                  <a:lnTo>
                    <a:pt x="1015163" y="1383697"/>
                  </a:lnTo>
                  <a:lnTo>
                    <a:pt x="974934" y="1360058"/>
                  </a:lnTo>
                  <a:lnTo>
                    <a:pt x="935660" y="1335217"/>
                  </a:lnTo>
                  <a:lnTo>
                    <a:pt x="897368" y="1309205"/>
                  </a:lnTo>
                  <a:lnTo>
                    <a:pt x="860081" y="1282054"/>
                  </a:lnTo>
                  <a:lnTo>
                    <a:pt x="823825" y="1253796"/>
                  </a:lnTo>
                  <a:lnTo>
                    <a:pt x="788625" y="1224462"/>
                  </a:lnTo>
                  <a:lnTo>
                    <a:pt x="754504" y="1194086"/>
                  </a:lnTo>
                  <a:lnTo>
                    <a:pt x="721489" y="1162698"/>
                  </a:lnTo>
                  <a:lnTo>
                    <a:pt x="689603" y="1130330"/>
                  </a:lnTo>
                  <a:lnTo>
                    <a:pt x="658872" y="1097015"/>
                  </a:lnTo>
                  <a:lnTo>
                    <a:pt x="629321" y="1062783"/>
                  </a:lnTo>
                  <a:lnTo>
                    <a:pt x="600974" y="1027668"/>
                  </a:lnTo>
                  <a:lnTo>
                    <a:pt x="573857" y="991700"/>
                  </a:lnTo>
                  <a:lnTo>
                    <a:pt x="547993" y="954912"/>
                  </a:lnTo>
                  <a:lnTo>
                    <a:pt x="523408" y="917335"/>
                  </a:lnTo>
                  <a:lnTo>
                    <a:pt x="500128" y="879002"/>
                  </a:lnTo>
                  <a:lnTo>
                    <a:pt x="478175" y="839944"/>
                  </a:lnTo>
                  <a:lnTo>
                    <a:pt x="457577" y="800193"/>
                  </a:lnTo>
                  <a:lnTo>
                    <a:pt x="438356" y="759781"/>
                  </a:lnTo>
                  <a:lnTo>
                    <a:pt x="420539" y="718740"/>
                  </a:lnTo>
                  <a:lnTo>
                    <a:pt x="404149" y="677102"/>
                  </a:lnTo>
                  <a:lnTo>
                    <a:pt x="389213" y="634897"/>
                  </a:lnTo>
                  <a:lnTo>
                    <a:pt x="375754" y="592160"/>
                  </a:lnTo>
                  <a:lnTo>
                    <a:pt x="363797" y="548920"/>
                  </a:lnTo>
                  <a:lnTo>
                    <a:pt x="353368" y="505211"/>
                  </a:lnTo>
                  <a:lnTo>
                    <a:pt x="344491" y="461063"/>
                  </a:lnTo>
                  <a:lnTo>
                    <a:pt x="337191" y="416509"/>
                  </a:lnTo>
                  <a:lnTo>
                    <a:pt x="331493" y="371581"/>
                  </a:lnTo>
                  <a:lnTo>
                    <a:pt x="327422" y="326310"/>
                  </a:lnTo>
                  <a:lnTo>
                    <a:pt x="325002" y="280728"/>
                  </a:lnTo>
                  <a:lnTo>
                    <a:pt x="324258" y="234868"/>
                  </a:lnTo>
                  <a:lnTo>
                    <a:pt x="325216" y="188761"/>
                  </a:lnTo>
                  <a:lnTo>
                    <a:pt x="327900" y="142438"/>
                  </a:lnTo>
                  <a:lnTo>
                    <a:pt x="332334" y="95933"/>
                  </a:lnTo>
                  <a:lnTo>
                    <a:pt x="338545" y="49275"/>
                  </a:lnTo>
                  <a:lnTo>
                    <a:pt x="14314" y="0"/>
                  </a:lnTo>
                  <a:close/>
                </a:path>
              </a:pathLst>
            </a:custGeom>
            <a:solidFill>
              <a:srgbClr val="793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10625" y="3825366"/>
              <a:ext cx="3152775" cy="1572260"/>
            </a:xfrm>
            <a:custGeom>
              <a:avLst/>
              <a:gdLst/>
              <a:ahLst/>
              <a:cxnLst/>
              <a:rect l="l" t="t" r="r" b="b"/>
              <a:pathLst>
                <a:path w="3152775" h="1572260">
                  <a:moveTo>
                    <a:pt x="1352894" y="1521459"/>
                  </a:moveTo>
                  <a:lnTo>
                    <a:pt x="1403184" y="1522567"/>
                  </a:lnTo>
                  <a:lnTo>
                    <a:pt x="1453177" y="1521962"/>
                  </a:lnTo>
                  <a:lnTo>
                    <a:pt x="1502835" y="1519666"/>
                  </a:lnTo>
                  <a:lnTo>
                    <a:pt x="1552118" y="1515703"/>
                  </a:lnTo>
                  <a:lnTo>
                    <a:pt x="1600988" y="1510096"/>
                  </a:lnTo>
                  <a:lnTo>
                    <a:pt x="1649408" y="1502867"/>
                  </a:lnTo>
                  <a:lnTo>
                    <a:pt x="1697339" y="1494039"/>
                  </a:lnTo>
                  <a:lnTo>
                    <a:pt x="1744742" y="1483636"/>
                  </a:lnTo>
                  <a:lnTo>
                    <a:pt x="1791578" y="1471680"/>
                  </a:lnTo>
                  <a:lnTo>
                    <a:pt x="1837811" y="1458195"/>
                  </a:lnTo>
                  <a:lnTo>
                    <a:pt x="1883401" y="1443203"/>
                  </a:lnTo>
                  <a:lnTo>
                    <a:pt x="1928309" y="1426727"/>
                  </a:lnTo>
                  <a:lnTo>
                    <a:pt x="1972499" y="1408790"/>
                  </a:lnTo>
                  <a:lnTo>
                    <a:pt x="2015930" y="1389416"/>
                  </a:lnTo>
                  <a:lnTo>
                    <a:pt x="2058565" y="1368627"/>
                  </a:lnTo>
                  <a:lnTo>
                    <a:pt x="2100366" y="1346445"/>
                  </a:lnTo>
                  <a:lnTo>
                    <a:pt x="2141294" y="1322895"/>
                  </a:lnTo>
                  <a:lnTo>
                    <a:pt x="2181310" y="1297999"/>
                  </a:lnTo>
                  <a:lnTo>
                    <a:pt x="2220377" y="1271779"/>
                  </a:lnTo>
                  <a:lnTo>
                    <a:pt x="2258455" y="1244260"/>
                  </a:lnTo>
                  <a:lnTo>
                    <a:pt x="2295508" y="1215463"/>
                  </a:lnTo>
                  <a:lnTo>
                    <a:pt x="2331495" y="1185412"/>
                  </a:lnTo>
                  <a:lnTo>
                    <a:pt x="2366380" y="1154130"/>
                  </a:lnTo>
                  <a:lnTo>
                    <a:pt x="2400123" y="1121640"/>
                  </a:lnTo>
                  <a:lnTo>
                    <a:pt x="2432686" y="1087964"/>
                  </a:lnTo>
                  <a:lnTo>
                    <a:pt x="2464030" y="1053126"/>
                  </a:lnTo>
                  <a:lnTo>
                    <a:pt x="2494118" y="1017148"/>
                  </a:lnTo>
                  <a:lnTo>
                    <a:pt x="2522912" y="980054"/>
                  </a:lnTo>
                  <a:lnTo>
                    <a:pt x="2550371" y="941867"/>
                  </a:lnTo>
                  <a:lnTo>
                    <a:pt x="2576460" y="902609"/>
                  </a:lnTo>
                  <a:lnTo>
                    <a:pt x="2601138" y="862303"/>
                  </a:lnTo>
                  <a:lnTo>
                    <a:pt x="2624367" y="820972"/>
                  </a:lnTo>
                  <a:lnTo>
                    <a:pt x="2646110" y="778640"/>
                  </a:lnTo>
                  <a:lnTo>
                    <a:pt x="2666328" y="735329"/>
                  </a:lnTo>
                  <a:lnTo>
                    <a:pt x="2504149" y="710691"/>
                  </a:lnTo>
                  <a:lnTo>
                    <a:pt x="2921344" y="442467"/>
                  </a:lnTo>
                  <a:lnTo>
                    <a:pt x="3152738" y="809370"/>
                  </a:lnTo>
                  <a:lnTo>
                    <a:pt x="2990559" y="784732"/>
                  </a:lnTo>
                  <a:lnTo>
                    <a:pt x="2970578" y="827581"/>
                  </a:lnTo>
                  <a:lnTo>
                    <a:pt x="2949123" y="869445"/>
                  </a:lnTo>
                  <a:lnTo>
                    <a:pt x="2926232" y="910307"/>
                  </a:lnTo>
                  <a:lnTo>
                    <a:pt x="2901941" y="950145"/>
                  </a:lnTo>
                  <a:lnTo>
                    <a:pt x="2876289" y="988940"/>
                  </a:lnTo>
                  <a:lnTo>
                    <a:pt x="2849314" y="1026672"/>
                  </a:lnTo>
                  <a:lnTo>
                    <a:pt x="2821053" y="1063322"/>
                  </a:lnTo>
                  <a:lnTo>
                    <a:pt x="2791545" y="1098871"/>
                  </a:lnTo>
                  <a:lnTo>
                    <a:pt x="2760827" y="1133297"/>
                  </a:lnTo>
                  <a:lnTo>
                    <a:pt x="2728937" y="1166582"/>
                  </a:lnTo>
                  <a:lnTo>
                    <a:pt x="2695912" y="1198707"/>
                  </a:lnTo>
                  <a:lnTo>
                    <a:pt x="2661791" y="1229650"/>
                  </a:lnTo>
                  <a:lnTo>
                    <a:pt x="2626612" y="1259393"/>
                  </a:lnTo>
                  <a:lnTo>
                    <a:pt x="2590411" y="1287916"/>
                  </a:lnTo>
                  <a:lnTo>
                    <a:pt x="2553228" y="1315200"/>
                  </a:lnTo>
                  <a:lnTo>
                    <a:pt x="2515099" y="1341224"/>
                  </a:lnTo>
                  <a:lnTo>
                    <a:pt x="2476063" y="1365968"/>
                  </a:lnTo>
                  <a:lnTo>
                    <a:pt x="2436158" y="1389414"/>
                  </a:lnTo>
                  <a:lnTo>
                    <a:pt x="2395421" y="1411541"/>
                  </a:lnTo>
                  <a:lnTo>
                    <a:pt x="2353890" y="1432330"/>
                  </a:lnTo>
                  <a:lnTo>
                    <a:pt x="2311602" y="1451761"/>
                  </a:lnTo>
                  <a:lnTo>
                    <a:pt x="2268597" y="1469814"/>
                  </a:lnTo>
                  <a:lnTo>
                    <a:pt x="2224911" y="1486470"/>
                  </a:lnTo>
                  <a:lnTo>
                    <a:pt x="2180582" y="1501709"/>
                  </a:lnTo>
                  <a:lnTo>
                    <a:pt x="2135648" y="1515512"/>
                  </a:lnTo>
                  <a:lnTo>
                    <a:pt x="2090148" y="1527857"/>
                  </a:lnTo>
                  <a:lnTo>
                    <a:pt x="2044118" y="1538727"/>
                  </a:lnTo>
                  <a:lnTo>
                    <a:pt x="1997597" y="1548101"/>
                  </a:lnTo>
                  <a:lnTo>
                    <a:pt x="1950622" y="1555960"/>
                  </a:lnTo>
                  <a:lnTo>
                    <a:pt x="1903231" y="1562283"/>
                  </a:lnTo>
                  <a:lnTo>
                    <a:pt x="1855463" y="1567052"/>
                  </a:lnTo>
                  <a:lnTo>
                    <a:pt x="1807354" y="1570246"/>
                  </a:lnTo>
                  <a:lnTo>
                    <a:pt x="1758943" y="1571846"/>
                  </a:lnTo>
                  <a:lnTo>
                    <a:pt x="1710267" y="1571831"/>
                  </a:lnTo>
                  <a:lnTo>
                    <a:pt x="1661365" y="1570184"/>
                  </a:lnTo>
                  <a:lnTo>
                    <a:pt x="1612274" y="1566882"/>
                  </a:lnTo>
                  <a:lnTo>
                    <a:pt x="1563031" y="1561908"/>
                  </a:lnTo>
                  <a:lnTo>
                    <a:pt x="1513676" y="1555241"/>
                  </a:lnTo>
                  <a:lnTo>
                    <a:pt x="1189318" y="1505965"/>
                  </a:lnTo>
                  <a:lnTo>
                    <a:pt x="1140220" y="1497650"/>
                  </a:lnTo>
                  <a:lnTo>
                    <a:pt x="1091804" y="1487781"/>
                  </a:lnTo>
                  <a:lnTo>
                    <a:pt x="1044095" y="1476392"/>
                  </a:lnTo>
                  <a:lnTo>
                    <a:pt x="997118" y="1463514"/>
                  </a:lnTo>
                  <a:lnTo>
                    <a:pt x="950898" y="1449178"/>
                  </a:lnTo>
                  <a:lnTo>
                    <a:pt x="905459" y="1433418"/>
                  </a:lnTo>
                  <a:lnTo>
                    <a:pt x="860827" y="1416264"/>
                  </a:lnTo>
                  <a:lnTo>
                    <a:pt x="817026" y="1397749"/>
                  </a:lnTo>
                  <a:lnTo>
                    <a:pt x="774081" y="1377904"/>
                  </a:lnTo>
                  <a:lnTo>
                    <a:pt x="732017" y="1356761"/>
                  </a:lnTo>
                  <a:lnTo>
                    <a:pt x="690859" y="1334352"/>
                  </a:lnTo>
                  <a:lnTo>
                    <a:pt x="650632" y="1310709"/>
                  </a:lnTo>
                  <a:lnTo>
                    <a:pt x="611361" y="1285864"/>
                  </a:lnTo>
                  <a:lnTo>
                    <a:pt x="573070" y="1259848"/>
                  </a:lnTo>
                  <a:lnTo>
                    <a:pt x="535784" y="1232694"/>
                  </a:lnTo>
                  <a:lnTo>
                    <a:pt x="499529" y="1204433"/>
                  </a:lnTo>
                  <a:lnTo>
                    <a:pt x="464329" y="1175098"/>
                  </a:lnTo>
                  <a:lnTo>
                    <a:pt x="430209" y="1144719"/>
                  </a:lnTo>
                  <a:lnTo>
                    <a:pt x="397194" y="1113329"/>
                  </a:lnTo>
                  <a:lnTo>
                    <a:pt x="365309" y="1080960"/>
                  </a:lnTo>
                  <a:lnTo>
                    <a:pt x="334578" y="1047644"/>
                  </a:lnTo>
                  <a:lnTo>
                    <a:pt x="305027" y="1013412"/>
                  </a:lnTo>
                  <a:lnTo>
                    <a:pt x="276680" y="978296"/>
                  </a:lnTo>
                  <a:lnTo>
                    <a:pt x="249562" y="942329"/>
                  </a:lnTo>
                  <a:lnTo>
                    <a:pt x="223699" y="905541"/>
                  </a:lnTo>
                  <a:lnTo>
                    <a:pt x="199114" y="867966"/>
                  </a:lnTo>
                  <a:lnTo>
                    <a:pt x="175833" y="829634"/>
                  </a:lnTo>
                  <a:lnTo>
                    <a:pt x="153881" y="790577"/>
                  </a:lnTo>
                  <a:lnTo>
                    <a:pt x="133283" y="750829"/>
                  </a:lnTo>
                  <a:lnTo>
                    <a:pt x="114063" y="710419"/>
                  </a:lnTo>
                  <a:lnTo>
                    <a:pt x="96247" y="669380"/>
                  </a:lnTo>
                  <a:lnTo>
                    <a:pt x="79859" y="627745"/>
                  </a:lnTo>
                  <a:lnTo>
                    <a:pt x="64923" y="585544"/>
                  </a:lnTo>
                  <a:lnTo>
                    <a:pt x="51466" y="542810"/>
                  </a:lnTo>
                  <a:lnTo>
                    <a:pt x="39512" y="499575"/>
                  </a:lnTo>
                  <a:lnTo>
                    <a:pt x="29085" y="455870"/>
                  </a:lnTo>
                  <a:lnTo>
                    <a:pt x="20211" y="411727"/>
                  </a:lnTo>
                  <a:lnTo>
                    <a:pt x="12914" y="367178"/>
                  </a:lnTo>
                  <a:lnTo>
                    <a:pt x="7220" y="322256"/>
                  </a:lnTo>
                  <a:lnTo>
                    <a:pt x="3153" y="276991"/>
                  </a:lnTo>
                  <a:lnTo>
                    <a:pt x="738" y="231415"/>
                  </a:lnTo>
                  <a:lnTo>
                    <a:pt x="0" y="185562"/>
                  </a:lnTo>
                  <a:lnTo>
                    <a:pt x="963" y="139462"/>
                  </a:lnTo>
                  <a:lnTo>
                    <a:pt x="3653" y="93146"/>
                  </a:lnTo>
                  <a:lnTo>
                    <a:pt x="8095" y="46649"/>
                  </a:lnTo>
                  <a:lnTo>
                    <a:pt x="14314" y="0"/>
                  </a:lnTo>
                  <a:lnTo>
                    <a:pt x="338545" y="49275"/>
                  </a:lnTo>
                  <a:lnTo>
                    <a:pt x="332334" y="95933"/>
                  </a:lnTo>
                  <a:lnTo>
                    <a:pt x="327900" y="142438"/>
                  </a:lnTo>
                  <a:lnTo>
                    <a:pt x="325216" y="188761"/>
                  </a:lnTo>
                  <a:lnTo>
                    <a:pt x="324258" y="234868"/>
                  </a:lnTo>
                  <a:lnTo>
                    <a:pt x="325002" y="280728"/>
                  </a:lnTo>
                  <a:lnTo>
                    <a:pt x="327422" y="326310"/>
                  </a:lnTo>
                  <a:lnTo>
                    <a:pt x="331493" y="371581"/>
                  </a:lnTo>
                  <a:lnTo>
                    <a:pt x="337191" y="416509"/>
                  </a:lnTo>
                  <a:lnTo>
                    <a:pt x="344491" y="461063"/>
                  </a:lnTo>
                  <a:lnTo>
                    <a:pt x="353368" y="505211"/>
                  </a:lnTo>
                  <a:lnTo>
                    <a:pt x="363797" y="548920"/>
                  </a:lnTo>
                  <a:lnTo>
                    <a:pt x="375754" y="592160"/>
                  </a:lnTo>
                  <a:lnTo>
                    <a:pt x="389213" y="634897"/>
                  </a:lnTo>
                  <a:lnTo>
                    <a:pt x="404149" y="677102"/>
                  </a:lnTo>
                  <a:lnTo>
                    <a:pt x="420539" y="718740"/>
                  </a:lnTo>
                  <a:lnTo>
                    <a:pt x="438356" y="759781"/>
                  </a:lnTo>
                  <a:lnTo>
                    <a:pt x="457577" y="800193"/>
                  </a:lnTo>
                  <a:lnTo>
                    <a:pt x="478175" y="839944"/>
                  </a:lnTo>
                  <a:lnTo>
                    <a:pt x="500128" y="879002"/>
                  </a:lnTo>
                  <a:lnTo>
                    <a:pt x="523408" y="917335"/>
                  </a:lnTo>
                  <a:lnTo>
                    <a:pt x="547993" y="954912"/>
                  </a:lnTo>
                  <a:lnTo>
                    <a:pt x="573857" y="991700"/>
                  </a:lnTo>
                  <a:lnTo>
                    <a:pt x="600974" y="1027668"/>
                  </a:lnTo>
                  <a:lnTo>
                    <a:pt x="629321" y="1062783"/>
                  </a:lnTo>
                  <a:lnTo>
                    <a:pt x="658872" y="1097015"/>
                  </a:lnTo>
                  <a:lnTo>
                    <a:pt x="689603" y="1130330"/>
                  </a:lnTo>
                  <a:lnTo>
                    <a:pt x="721489" y="1162698"/>
                  </a:lnTo>
                  <a:lnTo>
                    <a:pt x="754504" y="1194086"/>
                  </a:lnTo>
                  <a:lnTo>
                    <a:pt x="788625" y="1224462"/>
                  </a:lnTo>
                  <a:lnTo>
                    <a:pt x="823825" y="1253796"/>
                  </a:lnTo>
                  <a:lnTo>
                    <a:pt x="860081" y="1282054"/>
                  </a:lnTo>
                  <a:lnTo>
                    <a:pt x="897368" y="1309205"/>
                  </a:lnTo>
                  <a:lnTo>
                    <a:pt x="935660" y="1335217"/>
                  </a:lnTo>
                  <a:lnTo>
                    <a:pt x="974934" y="1360058"/>
                  </a:lnTo>
                  <a:lnTo>
                    <a:pt x="1015163" y="1383697"/>
                  </a:lnTo>
                  <a:lnTo>
                    <a:pt x="1056323" y="1406102"/>
                  </a:lnTo>
                  <a:lnTo>
                    <a:pt x="1098390" y="1427240"/>
                  </a:lnTo>
                  <a:lnTo>
                    <a:pt x="1141338" y="1447079"/>
                  </a:lnTo>
                  <a:lnTo>
                    <a:pt x="1185143" y="1465589"/>
                  </a:lnTo>
                  <a:lnTo>
                    <a:pt x="1229779" y="1482737"/>
                  </a:lnTo>
                  <a:lnTo>
                    <a:pt x="1275223" y="1498491"/>
                  </a:lnTo>
                  <a:lnTo>
                    <a:pt x="1321448" y="1512820"/>
                  </a:lnTo>
                  <a:lnTo>
                    <a:pt x="1368431" y="1525691"/>
                  </a:lnTo>
                  <a:lnTo>
                    <a:pt x="1416147" y="1537073"/>
                  </a:lnTo>
                  <a:lnTo>
                    <a:pt x="1464570" y="1546934"/>
                  </a:lnTo>
                  <a:lnTo>
                    <a:pt x="1513676" y="1555241"/>
                  </a:lnTo>
                </a:path>
              </a:pathLst>
            </a:custGeom>
            <a:ln w="25400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87396" y="5201411"/>
              <a:ext cx="2731135" cy="954405"/>
            </a:xfrm>
            <a:custGeom>
              <a:avLst/>
              <a:gdLst/>
              <a:ahLst/>
              <a:cxnLst/>
              <a:rect l="l" t="t" r="r" b="b"/>
              <a:pathLst>
                <a:path w="2731135" h="954404">
                  <a:moveTo>
                    <a:pt x="2731008" y="0"/>
                  </a:moveTo>
                  <a:lnTo>
                    <a:pt x="0" y="0"/>
                  </a:lnTo>
                  <a:lnTo>
                    <a:pt x="0" y="954024"/>
                  </a:lnTo>
                  <a:lnTo>
                    <a:pt x="2731008" y="954024"/>
                  </a:lnTo>
                  <a:lnTo>
                    <a:pt x="27310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787395" y="5201411"/>
            <a:ext cx="2731135" cy="95440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39065" marR="128270" indent="129539">
              <a:lnSpc>
                <a:spcPct val="100000"/>
              </a:lnSpc>
              <a:spcBef>
                <a:spcPts val="325"/>
              </a:spcBef>
            </a:pPr>
            <a:r>
              <a:rPr sz="1400" spc="-40" dirty="0">
                <a:latin typeface="Microsoft Sans Serif"/>
                <a:cs typeface="Microsoft Sans Serif"/>
              </a:rPr>
              <a:t>Заказчик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взаимодействует</a:t>
            </a:r>
            <a:r>
              <a:rPr sz="1400" spc="5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гражданами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соответствии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локальными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нормативными</a:t>
            </a:r>
            <a:endParaRPr sz="1400">
              <a:latin typeface="Microsoft Sans Serif"/>
              <a:cs typeface="Microsoft Sans Serif"/>
            </a:endParaRPr>
          </a:p>
          <a:p>
            <a:pPr marL="647065"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актами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заказчика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38327" y="1400111"/>
            <a:ext cx="5038090" cy="2492375"/>
            <a:chOff x="338327" y="1400111"/>
            <a:chExt cx="5038090" cy="2492375"/>
          </a:xfrm>
        </p:grpSpPr>
        <p:sp>
          <p:nvSpPr>
            <p:cNvPr id="21" name="object 21"/>
            <p:cNvSpPr/>
            <p:nvPr/>
          </p:nvSpPr>
          <p:spPr>
            <a:xfrm>
              <a:off x="4096638" y="1829562"/>
              <a:ext cx="1267460" cy="1905635"/>
            </a:xfrm>
            <a:custGeom>
              <a:avLst/>
              <a:gdLst/>
              <a:ahLst/>
              <a:cxnLst/>
              <a:rect l="l" t="t" r="r" b="b"/>
              <a:pathLst>
                <a:path w="1267460" h="1905635">
                  <a:moveTo>
                    <a:pt x="0" y="0"/>
                  </a:moveTo>
                  <a:lnTo>
                    <a:pt x="43912" y="26449"/>
                  </a:lnTo>
                  <a:lnTo>
                    <a:pt x="86784" y="53982"/>
                  </a:lnTo>
                  <a:lnTo>
                    <a:pt x="128599" y="82566"/>
                  </a:lnTo>
                  <a:lnTo>
                    <a:pt x="169340" y="112168"/>
                  </a:lnTo>
                  <a:lnTo>
                    <a:pt x="208991" y="142758"/>
                  </a:lnTo>
                  <a:lnTo>
                    <a:pt x="247534" y="174304"/>
                  </a:lnTo>
                  <a:lnTo>
                    <a:pt x="284953" y="206774"/>
                  </a:lnTo>
                  <a:lnTo>
                    <a:pt x="321231" y="240135"/>
                  </a:lnTo>
                  <a:lnTo>
                    <a:pt x="356351" y="274357"/>
                  </a:lnTo>
                  <a:lnTo>
                    <a:pt x="390295" y="309407"/>
                  </a:lnTo>
                  <a:lnTo>
                    <a:pt x="423048" y="345253"/>
                  </a:lnTo>
                  <a:lnTo>
                    <a:pt x="454592" y="381865"/>
                  </a:lnTo>
                  <a:lnTo>
                    <a:pt x="484911" y="419209"/>
                  </a:lnTo>
                  <a:lnTo>
                    <a:pt x="513987" y="457255"/>
                  </a:lnTo>
                  <a:lnTo>
                    <a:pt x="541804" y="495971"/>
                  </a:lnTo>
                  <a:lnTo>
                    <a:pt x="568345" y="535324"/>
                  </a:lnTo>
                  <a:lnTo>
                    <a:pt x="593593" y="575283"/>
                  </a:lnTo>
                  <a:lnTo>
                    <a:pt x="617531" y="615816"/>
                  </a:lnTo>
                  <a:lnTo>
                    <a:pt x="640143" y="656891"/>
                  </a:lnTo>
                  <a:lnTo>
                    <a:pt x="661411" y="698477"/>
                  </a:lnTo>
                  <a:lnTo>
                    <a:pt x="681319" y="740542"/>
                  </a:lnTo>
                  <a:lnTo>
                    <a:pt x="699849" y="783054"/>
                  </a:lnTo>
                  <a:lnTo>
                    <a:pt x="716985" y="825980"/>
                  </a:lnTo>
                  <a:lnTo>
                    <a:pt x="732711" y="869291"/>
                  </a:lnTo>
                  <a:lnTo>
                    <a:pt x="747008" y="912953"/>
                  </a:lnTo>
                  <a:lnTo>
                    <a:pt x="759861" y="956934"/>
                  </a:lnTo>
                  <a:lnTo>
                    <a:pt x="771252" y="1001204"/>
                  </a:lnTo>
                  <a:lnTo>
                    <a:pt x="781165" y="1045730"/>
                  </a:lnTo>
                  <a:lnTo>
                    <a:pt x="789583" y="1090481"/>
                  </a:lnTo>
                  <a:lnTo>
                    <a:pt x="796488" y="1135424"/>
                  </a:lnTo>
                  <a:lnTo>
                    <a:pt x="801865" y="1180528"/>
                  </a:lnTo>
                  <a:lnTo>
                    <a:pt x="805696" y="1225761"/>
                  </a:lnTo>
                  <a:lnTo>
                    <a:pt x="807964" y="1271092"/>
                  </a:lnTo>
                  <a:lnTo>
                    <a:pt x="808652" y="1316488"/>
                  </a:lnTo>
                  <a:lnTo>
                    <a:pt x="807744" y="1361918"/>
                  </a:lnTo>
                  <a:lnTo>
                    <a:pt x="805223" y="1407349"/>
                  </a:lnTo>
                  <a:lnTo>
                    <a:pt x="801072" y="1452751"/>
                  </a:lnTo>
                  <a:lnTo>
                    <a:pt x="795274" y="1498091"/>
                  </a:lnTo>
                  <a:lnTo>
                    <a:pt x="638048" y="1425955"/>
                  </a:lnTo>
                  <a:lnTo>
                    <a:pt x="853439" y="1905508"/>
                  </a:lnTo>
                  <a:lnTo>
                    <a:pt x="1266952" y="1714627"/>
                  </a:lnTo>
                  <a:lnTo>
                    <a:pt x="1109726" y="1642490"/>
                  </a:lnTo>
                  <a:lnTo>
                    <a:pt x="1115476" y="1597644"/>
                  </a:lnTo>
                  <a:lnTo>
                    <a:pt x="1119619" y="1552790"/>
                  </a:lnTo>
                  <a:lnTo>
                    <a:pt x="1122174" y="1507957"/>
                  </a:lnTo>
                  <a:lnTo>
                    <a:pt x="1123161" y="1463174"/>
                  </a:lnTo>
                  <a:lnTo>
                    <a:pt x="1122597" y="1418468"/>
                  </a:lnTo>
                  <a:lnTo>
                    <a:pt x="1120503" y="1373867"/>
                  </a:lnTo>
                  <a:lnTo>
                    <a:pt x="1116897" y="1329401"/>
                  </a:lnTo>
                  <a:lnTo>
                    <a:pt x="1111799" y="1285096"/>
                  </a:lnTo>
                  <a:lnTo>
                    <a:pt x="1105227" y="1240982"/>
                  </a:lnTo>
                  <a:lnTo>
                    <a:pt x="1097200" y="1197085"/>
                  </a:lnTo>
                  <a:lnTo>
                    <a:pt x="1087738" y="1153436"/>
                  </a:lnTo>
                  <a:lnTo>
                    <a:pt x="1076859" y="1110061"/>
                  </a:lnTo>
                  <a:lnTo>
                    <a:pt x="1064582" y="1066989"/>
                  </a:lnTo>
                  <a:lnTo>
                    <a:pt x="1050927" y="1024248"/>
                  </a:lnTo>
                  <a:lnTo>
                    <a:pt x="1035913" y="981867"/>
                  </a:lnTo>
                  <a:lnTo>
                    <a:pt x="1019558" y="939873"/>
                  </a:lnTo>
                  <a:lnTo>
                    <a:pt x="1001882" y="898294"/>
                  </a:lnTo>
                  <a:lnTo>
                    <a:pt x="982903" y="857159"/>
                  </a:lnTo>
                  <a:lnTo>
                    <a:pt x="962641" y="816497"/>
                  </a:lnTo>
                  <a:lnTo>
                    <a:pt x="941115" y="776334"/>
                  </a:lnTo>
                  <a:lnTo>
                    <a:pt x="918343" y="736700"/>
                  </a:lnTo>
                  <a:lnTo>
                    <a:pt x="894345" y="697622"/>
                  </a:lnTo>
                  <a:lnTo>
                    <a:pt x="869140" y="659129"/>
                  </a:lnTo>
                  <a:lnTo>
                    <a:pt x="842747" y="621250"/>
                  </a:lnTo>
                  <a:lnTo>
                    <a:pt x="815184" y="584011"/>
                  </a:lnTo>
                  <a:lnTo>
                    <a:pt x="786471" y="547441"/>
                  </a:lnTo>
                  <a:lnTo>
                    <a:pt x="756628" y="511569"/>
                  </a:lnTo>
                  <a:lnTo>
                    <a:pt x="725672" y="476423"/>
                  </a:lnTo>
                  <a:lnTo>
                    <a:pt x="693623" y="442030"/>
                  </a:lnTo>
                  <a:lnTo>
                    <a:pt x="660500" y="408419"/>
                  </a:lnTo>
                  <a:lnTo>
                    <a:pt x="626322" y="375619"/>
                  </a:lnTo>
                  <a:lnTo>
                    <a:pt x="591109" y="343657"/>
                  </a:lnTo>
                  <a:lnTo>
                    <a:pt x="554878" y="312561"/>
                  </a:lnTo>
                  <a:lnTo>
                    <a:pt x="517650" y="282360"/>
                  </a:lnTo>
                  <a:lnTo>
                    <a:pt x="479442" y="253083"/>
                  </a:lnTo>
                  <a:lnTo>
                    <a:pt x="440275" y="224756"/>
                  </a:lnTo>
                  <a:lnTo>
                    <a:pt x="400167" y="197408"/>
                  </a:lnTo>
                  <a:lnTo>
                    <a:pt x="359137" y="171068"/>
                  </a:lnTo>
                  <a:lnTo>
                    <a:pt x="317205" y="145764"/>
                  </a:lnTo>
                  <a:lnTo>
                    <a:pt x="274388" y="121524"/>
                  </a:lnTo>
                  <a:lnTo>
                    <a:pt x="230708" y="98375"/>
                  </a:lnTo>
                  <a:lnTo>
                    <a:pt x="186181" y="76347"/>
                  </a:lnTo>
                  <a:lnTo>
                    <a:pt x="140828" y="55467"/>
                  </a:lnTo>
                  <a:lnTo>
                    <a:pt x="94667" y="35764"/>
                  </a:lnTo>
                  <a:lnTo>
                    <a:pt x="47718" y="17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38019" y="1589113"/>
              <a:ext cx="2319655" cy="908050"/>
            </a:xfrm>
            <a:custGeom>
              <a:avLst/>
              <a:gdLst/>
              <a:ahLst/>
              <a:cxnLst/>
              <a:rect l="l" t="t" r="r" b="b"/>
              <a:pathLst>
                <a:path w="2319654" h="908050">
                  <a:moveTo>
                    <a:pt x="1298402" y="0"/>
                  </a:moveTo>
                  <a:lnTo>
                    <a:pt x="1251862" y="171"/>
                  </a:lnTo>
                  <a:lnTo>
                    <a:pt x="1205568" y="1650"/>
                  </a:lnTo>
                  <a:lnTo>
                    <a:pt x="1159551" y="4428"/>
                  </a:lnTo>
                  <a:lnTo>
                    <a:pt x="1113842" y="8494"/>
                  </a:lnTo>
                  <a:lnTo>
                    <a:pt x="1068472" y="13840"/>
                  </a:lnTo>
                  <a:lnTo>
                    <a:pt x="1023472" y="20456"/>
                  </a:lnTo>
                  <a:lnTo>
                    <a:pt x="978873" y="28333"/>
                  </a:lnTo>
                  <a:lnTo>
                    <a:pt x="934707" y="37462"/>
                  </a:lnTo>
                  <a:lnTo>
                    <a:pt x="891005" y="47832"/>
                  </a:lnTo>
                  <a:lnTo>
                    <a:pt x="847797" y="59435"/>
                  </a:lnTo>
                  <a:lnTo>
                    <a:pt x="805115" y="72262"/>
                  </a:lnTo>
                  <a:lnTo>
                    <a:pt x="762990" y="86302"/>
                  </a:lnTo>
                  <a:lnTo>
                    <a:pt x="721453" y="101548"/>
                  </a:lnTo>
                  <a:lnTo>
                    <a:pt x="680536" y="117989"/>
                  </a:lnTo>
                  <a:lnTo>
                    <a:pt x="640268" y="135615"/>
                  </a:lnTo>
                  <a:lnTo>
                    <a:pt x="600683" y="154419"/>
                  </a:lnTo>
                  <a:lnTo>
                    <a:pt x="561809" y="174389"/>
                  </a:lnTo>
                  <a:lnTo>
                    <a:pt x="523680" y="195518"/>
                  </a:lnTo>
                  <a:lnTo>
                    <a:pt x="486325" y="217795"/>
                  </a:lnTo>
                  <a:lnTo>
                    <a:pt x="449776" y="241212"/>
                  </a:lnTo>
                  <a:lnTo>
                    <a:pt x="414064" y="265758"/>
                  </a:lnTo>
                  <a:lnTo>
                    <a:pt x="379221" y="291425"/>
                  </a:lnTo>
                  <a:lnTo>
                    <a:pt x="345276" y="318203"/>
                  </a:lnTo>
                  <a:lnTo>
                    <a:pt x="312263" y="346083"/>
                  </a:lnTo>
                  <a:lnTo>
                    <a:pt x="280210" y="375055"/>
                  </a:lnTo>
                  <a:lnTo>
                    <a:pt x="249151" y="405110"/>
                  </a:lnTo>
                  <a:lnTo>
                    <a:pt x="219115" y="436240"/>
                  </a:lnTo>
                  <a:lnTo>
                    <a:pt x="190134" y="468433"/>
                  </a:lnTo>
                  <a:lnTo>
                    <a:pt x="162239" y="501682"/>
                  </a:lnTo>
                  <a:lnTo>
                    <a:pt x="135462" y="535977"/>
                  </a:lnTo>
                  <a:lnTo>
                    <a:pt x="109832" y="571308"/>
                  </a:lnTo>
                  <a:lnTo>
                    <a:pt x="85382" y="607665"/>
                  </a:lnTo>
                  <a:lnTo>
                    <a:pt x="62143" y="645041"/>
                  </a:lnTo>
                  <a:lnTo>
                    <a:pt x="40145" y="683425"/>
                  </a:lnTo>
                  <a:lnTo>
                    <a:pt x="19420" y="722808"/>
                  </a:lnTo>
                  <a:lnTo>
                    <a:pt x="0" y="763180"/>
                  </a:lnTo>
                  <a:lnTo>
                    <a:pt x="314452" y="907579"/>
                  </a:lnTo>
                  <a:lnTo>
                    <a:pt x="333872" y="867207"/>
                  </a:lnTo>
                  <a:lnTo>
                    <a:pt x="354597" y="827824"/>
                  </a:lnTo>
                  <a:lnTo>
                    <a:pt x="376595" y="789440"/>
                  </a:lnTo>
                  <a:lnTo>
                    <a:pt x="399834" y="752064"/>
                  </a:lnTo>
                  <a:lnTo>
                    <a:pt x="424284" y="715706"/>
                  </a:lnTo>
                  <a:lnTo>
                    <a:pt x="449914" y="680376"/>
                  </a:lnTo>
                  <a:lnTo>
                    <a:pt x="476691" y="646081"/>
                  </a:lnTo>
                  <a:lnTo>
                    <a:pt x="504586" y="612832"/>
                  </a:lnTo>
                  <a:lnTo>
                    <a:pt x="533567" y="580638"/>
                  </a:lnTo>
                  <a:lnTo>
                    <a:pt x="563603" y="549509"/>
                  </a:lnTo>
                  <a:lnTo>
                    <a:pt x="594662" y="519453"/>
                  </a:lnTo>
                  <a:lnTo>
                    <a:pt x="626715" y="490480"/>
                  </a:lnTo>
                  <a:lnTo>
                    <a:pt x="659728" y="462600"/>
                  </a:lnTo>
                  <a:lnTo>
                    <a:pt x="693673" y="435821"/>
                  </a:lnTo>
                  <a:lnTo>
                    <a:pt x="728516" y="410154"/>
                  </a:lnTo>
                  <a:lnTo>
                    <a:pt x="764228" y="385607"/>
                  </a:lnTo>
                  <a:lnTo>
                    <a:pt x="800777" y="362189"/>
                  </a:lnTo>
                  <a:lnTo>
                    <a:pt x="838132" y="339911"/>
                  </a:lnTo>
                  <a:lnTo>
                    <a:pt x="876261" y="318782"/>
                  </a:lnTo>
                  <a:lnTo>
                    <a:pt x="915135" y="298810"/>
                  </a:lnTo>
                  <a:lnTo>
                    <a:pt x="954720" y="280005"/>
                  </a:lnTo>
                  <a:lnTo>
                    <a:pt x="994988" y="262377"/>
                  </a:lnTo>
                  <a:lnTo>
                    <a:pt x="1035905" y="245935"/>
                  </a:lnTo>
                  <a:lnTo>
                    <a:pt x="1077442" y="230688"/>
                  </a:lnTo>
                  <a:lnTo>
                    <a:pt x="1119567" y="216646"/>
                  </a:lnTo>
                  <a:lnTo>
                    <a:pt x="1162249" y="203817"/>
                  </a:lnTo>
                  <a:lnTo>
                    <a:pt x="1205457" y="192212"/>
                  </a:lnTo>
                  <a:lnTo>
                    <a:pt x="1249159" y="181839"/>
                  </a:lnTo>
                  <a:lnTo>
                    <a:pt x="1293325" y="172709"/>
                  </a:lnTo>
                  <a:lnTo>
                    <a:pt x="1337924" y="164829"/>
                  </a:lnTo>
                  <a:lnTo>
                    <a:pt x="1382924" y="158211"/>
                  </a:lnTo>
                  <a:lnTo>
                    <a:pt x="1428294" y="152862"/>
                  </a:lnTo>
                  <a:lnTo>
                    <a:pt x="1474003" y="148793"/>
                  </a:lnTo>
                  <a:lnTo>
                    <a:pt x="1520020" y="146012"/>
                  </a:lnTo>
                  <a:lnTo>
                    <a:pt x="1566314" y="144529"/>
                  </a:lnTo>
                  <a:lnTo>
                    <a:pt x="1612854" y="144354"/>
                  </a:lnTo>
                  <a:lnTo>
                    <a:pt x="1659608" y="145495"/>
                  </a:lnTo>
                  <a:lnTo>
                    <a:pt x="1706546" y="147963"/>
                  </a:lnTo>
                  <a:lnTo>
                    <a:pt x="1753636" y="151766"/>
                  </a:lnTo>
                  <a:lnTo>
                    <a:pt x="1800848" y="156913"/>
                  </a:lnTo>
                  <a:lnTo>
                    <a:pt x="1848149" y="163415"/>
                  </a:lnTo>
                  <a:lnTo>
                    <a:pt x="1895510" y="171280"/>
                  </a:lnTo>
                  <a:lnTo>
                    <a:pt x="1942898" y="180518"/>
                  </a:lnTo>
                  <a:lnTo>
                    <a:pt x="1990283" y="191138"/>
                  </a:lnTo>
                  <a:lnTo>
                    <a:pt x="2037634" y="203150"/>
                  </a:lnTo>
                  <a:lnTo>
                    <a:pt x="2084919" y="216562"/>
                  </a:lnTo>
                  <a:lnTo>
                    <a:pt x="2132108" y="231385"/>
                  </a:lnTo>
                  <a:lnTo>
                    <a:pt x="2179169" y="247627"/>
                  </a:lnTo>
                  <a:lnTo>
                    <a:pt x="2226071" y="265298"/>
                  </a:lnTo>
                  <a:lnTo>
                    <a:pt x="2272783" y="284407"/>
                  </a:lnTo>
                  <a:lnTo>
                    <a:pt x="2319274" y="304964"/>
                  </a:lnTo>
                  <a:lnTo>
                    <a:pt x="2004821" y="160692"/>
                  </a:lnTo>
                  <a:lnTo>
                    <a:pt x="1958331" y="140128"/>
                  </a:lnTo>
                  <a:lnTo>
                    <a:pt x="1911619" y="121012"/>
                  </a:lnTo>
                  <a:lnTo>
                    <a:pt x="1864717" y="103334"/>
                  </a:lnTo>
                  <a:lnTo>
                    <a:pt x="1817656" y="87085"/>
                  </a:lnTo>
                  <a:lnTo>
                    <a:pt x="1770467" y="72256"/>
                  </a:lnTo>
                  <a:lnTo>
                    <a:pt x="1723182" y="58838"/>
                  </a:lnTo>
                  <a:lnTo>
                    <a:pt x="1675831" y="46821"/>
                  </a:lnTo>
                  <a:lnTo>
                    <a:pt x="1628446" y="36195"/>
                  </a:lnTo>
                  <a:lnTo>
                    <a:pt x="1581058" y="26952"/>
                  </a:lnTo>
                  <a:lnTo>
                    <a:pt x="1533697" y="19082"/>
                  </a:lnTo>
                  <a:lnTo>
                    <a:pt x="1486396" y="12575"/>
                  </a:lnTo>
                  <a:lnTo>
                    <a:pt x="1439184" y="7423"/>
                  </a:lnTo>
                  <a:lnTo>
                    <a:pt x="1392094" y="3616"/>
                  </a:lnTo>
                  <a:lnTo>
                    <a:pt x="1345156" y="1145"/>
                  </a:lnTo>
                  <a:lnTo>
                    <a:pt x="1298402" y="0"/>
                  </a:lnTo>
                  <a:close/>
                </a:path>
              </a:pathLst>
            </a:custGeom>
            <a:solidFill>
              <a:srgbClr val="793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38019" y="1589113"/>
              <a:ext cx="3425825" cy="2146300"/>
            </a:xfrm>
            <a:custGeom>
              <a:avLst/>
              <a:gdLst/>
              <a:ahLst/>
              <a:cxnLst/>
              <a:rect l="l" t="t" r="r" b="b"/>
              <a:pathLst>
                <a:path w="3425825" h="2146300">
                  <a:moveTo>
                    <a:pt x="2158619" y="240448"/>
                  </a:moveTo>
                  <a:lnTo>
                    <a:pt x="2202531" y="266898"/>
                  </a:lnTo>
                  <a:lnTo>
                    <a:pt x="2245403" y="294431"/>
                  </a:lnTo>
                  <a:lnTo>
                    <a:pt x="2287218" y="323014"/>
                  </a:lnTo>
                  <a:lnTo>
                    <a:pt x="2327959" y="352617"/>
                  </a:lnTo>
                  <a:lnTo>
                    <a:pt x="2367610" y="383207"/>
                  </a:lnTo>
                  <a:lnTo>
                    <a:pt x="2406153" y="414753"/>
                  </a:lnTo>
                  <a:lnTo>
                    <a:pt x="2443572" y="447222"/>
                  </a:lnTo>
                  <a:lnTo>
                    <a:pt x="2479850" y="480584"/>
                  </a:lnTo>
                  <a:lnTo>
                    <a:pt x="2514970" y="514805"/>
                  </a:lnTo>
                  <a:lnTo>
                    <a:pt x="2548914" y="549855"/>
                  </a:lnTo>
                  <a:lnTo>
                    <a:pt x="2581667" y="585702"/>
                  </a:lnTo>
                  <a:lnTo>
                    <a:pt x="2613211" y="622313"/>
                  </a:lnTo>
                  <a:lnTo>
                    <a:pt x="2643530" y="659658"/>
                  </a:lnTo>
                  <a:lnTo>
                    <a:pt x="2672606" y="697704"/>
                  </a:lnTo>
                  <a:lnTo>
                    <a:pt x="2700423" y="736419"/>
                  </a:lnTo>
                  <a:lnTo>
                    <a:pt x="2726964" y="775772"/>
                  </a:lnTo>
                  <a:lnTo>
                    <a:pt x="2752212" y="815731"/>
                  </a:lnTo>
                  <a:lnTo>
                    <a:pt x="2776150" y="856264"/>
                  </a:lnTo>
                  <a:lnTo>
                    <a:pt x="2798762" y="897340"/>
                  </a:lnTo>
                  <a:lnTo>
                    <a:pt x="2820030" y="938926"/>
                  </a:lnTo>
                  <a:lnTo>
                    <a:pt x="2839938" y="980990"/>
                  </a:lnTo>
                  <a:lnTo>
                    <a:pt x="2858468" y="1023502"/>
                  </a:lnTo>
                  <a:lnTo>
                    <a:pt x="2875604" y="1066429"/>
                  </a:lnTo>
                  <a:lnTo>
                    <a:pt x="2891330" y="1109739"/>
                  </a:lnTo>
                  <a:lnTo>
                    <a:pt x="2905627" y="1153401"/>
                  </a:lnTo>
                  <a:lnTo>
                    <a:pt x="2918480" y="1197383"/>
                  </a:lnTo>
                  <a:lnTo>
                    <a:pt x="2929871" y="1241653"/>
                  </a:lnTo>
                  <a:lnTo>
                    <a:pt x="2939784" y="1286179"/>
                  </a:lnTo>
                  <a:lnTo>
                    <a:pt x="2948202" y="1330929"/>
                  </a:lnTo>
                  <a:lnTo>
                    <a:pt x="2955107" y="1375873"/>
                  </a:lnTo>
                  <a:lnTo>
                    <a:pt x="2960484" y="1420977"/>
                  </a:lnTo>
                  <a:lnTo>
                    <a:pt x="2964315" y="1466210"/>
                  </a:lnTo>
                  <a:lnTo>
                    <a:pt x="2966583" y="1511540"/>
                  </a:lnTo>
                  <a:lnTo>
                    <a:pt x="2967271" y="1556936"/>
                  </a:lnTo>
                  <a:lnTo>
                    <a:pt x="2966363" y="1602366"/>
                  </a:lnTo>
                  <a:lnTo>
                    <a:pt x="2963842" y="1647798"/>
                  </a:lnTo>
                  <a:lnTo>
                    <a:pt x="2959691" y="1693200"/>
                  </a:lnTo>
                  <a:lnTo>
                    <a:pt x="2953893" y="1738540"/>
                  </a:lnTo>
                  <a:lnTo>
                    <a:pt x="2796667" y="1666404"/>
                  </a:lnTo>
                  <a:lnTo>
                    <a:pt x="3012059" y="2145956"/>
                  </a:lnTo>
                  <a:lnTo>
                    <a:pt x="3425571" y="1955075"/>
                  </a:lnTo>
                  <a:lnTo>
                    <a:pt x="3268345" y="1882939"/>
                  </a:lnTo>
                  <a:lnTo>
                    <a:pt x="3274113" y="1837900"/>
                  </a:lnTo>
                  <a:lnTo>
                    <a:pt x="3278258" y="1792826"/>
                  </a:lnTo>
                  <a:lnTo>
                    <a:pt x="3280798" y="1747749"/>
                  </a:lnTo>
                  <a:lnTo>
                    <a:pt x="3281751" y="1702697"/>
                  </a:lnTo>
                  <a:lnTo>
                    <a:pt x="3281135" y="1657700"/>
                  </a:lnTo>
                  <a:lnTo>
                    <a:pt x="3278967" y="1612789"/>
                  </a:lnTo>
                  <a:lnTo>
                    <a:pt x="3275266" y="1567994"/>
                  </a:lnTo>
                  <a:lnTo>
                    <a:pt x="3270050" y="1523343"/>
                  </a:lnTo>
                  <a:lnTo>
                    <a:pt x="3263336" y="1478868"/>
                  </a:lnTo>
                  <a:lnTo>
                    <a:pt x="3255143" y="1434598"/>
                  </a:lnTo>
                  <a:lnTo>
                    <a:pt x="3245488" y="1390562"/>
                  </a:lnTo>
                  <a:lnTo>
                    <a:pt x="3234390" y="1346792"/>
                  </a:lnTo>
                  <a:lnTo>
                    <a:pt x="3221866" y="1303316"/>
                  </a:lnTo>
                  <a:lnTo>
                    <a:pt x="3207935" y="1260164"/>
                  </a:lnTo>
                  <a:lnTo>
                    <a:pt x="3192614" y="1217367"/>
                  </a:lnTo>
                  <a:lnTo>
                    <a:pt x="3175921" y="1174954"/>
                  </a:lnTo>
                  <a:lnTo>
                    <a:pt x="3157875" y="1132955"/>
                  </a:lnTo>
                  <a:lnTo>
                    <a:pt x="3138492" y="1091400"/>
                  </a:lnTo>
                  <a:lnTo>
                    <a:pt x="3117792" y="1050319"/>
                  </a:lnTo>
                  <a:lnTo>
                    <a:pt x="3095792" y="1009742"/>
                  </a:lnTo>
                  <a:lnTo>
                    <a:pt x="3072510" y="969698"/>
                  </a:lnTo>
                  <a:lnTo>
                    <a:pt x="3047965" y="930218"/>
                  </a:lnTo>
                  <a:lnTo>
                    <a:pt x="3022173" y="891331"/>
                  </a:lnTo>
                  <a:lnTo>
                    <a:pt x="2995153" y="853068"/>
                  </a:lnTo>
                  <a:lnTo>
                    <a:pt x="2966923" y="815457"/>
                  </a:lnTo>
                  <a:lnTo>
                    <a:pt x="2937501" y="778530"/>
                  </a:lnTo>
                  <a:lnTo>
                    <a:pt x="2906905" y="742316"/>
                  </a:lnTo>
                  <a:lnTo>
                    <a:pt x="2875153" y="706844"/>
                  </a:lnTo>
                  <a:lnTo>
                    <a:pt x="2842262" y="672145"/>
                  </a:lnTo>
                  <a:lnTo>
                    <a:pt x="2808251" y="638248"/>
                  </a:lnTo>
                  <a:lnTo>
                    <a:pt x="2773138" y="605184"/>
                  </a:lnTo>
                  <a:lnTo>
                    <a:pt x="2736940" y="572983"/>
                  </a:lnTo>
                  <a:lnTo>
                    <a:pt x="2699676" y="541673"/>
                  </a:lnTo>
                  <a:lnTo>
                    <a:pt x="2661363" y="511285"/>
                  </a:lnTo>
                  <a:lnTo>
                    <a:pt x="2622020" y="481850"/>
                  </a:lnTo>
                  <a:lnTo>
                    <a:pt x="2581665" y="453396"/>
                  </a:lnTo>
                  <a:lnTo>
                    <a:pt x="2540315" y="425954"/>
                  </a:lnTo>
                  <a:lnTo>
                    <a:pt x="2497988" y="399553"/>
                  </a:lnTo>
                  <a:lnTo>
                    <a:pt x="2454702" y="374224"/>
                  </a:lnTo>
                  <a:lnTo>
                    <a:pt x="2410476" y="349996"/>
                  </a:lnTo>
                  <a:lnTo>
                    <a:pt x="2365327" y="326900"/>
                  </a:lnTo>
                  <a:lnTo>
                    <a:pt x="2319274" y="304964"/>
                  </a:lnTo>
                  <a:lnTo>
                    <a:pt x="2004821" y="160692"/>
                  </a:lnTo>
                  <a:lnTo>
                    <a:pt x="1958331" y="140128"/>
                  </a:lnTo>
                  <a:lnTo>
                    <a:pt x="1911619" y="121012"/>
                  </a:lnTo>
                  <a:lnTo>
                    <a:pt x="1864717" y="103334"/>
                  </a:lnTo>
                  <a:lnTo>
                    <a:pt x="1817656" y="87085"/>
                  </a:lnTo>
                  <a:lnTo>
                    <a:pt x="1770467" y="72256"/>
                  </a:lnTo>
                  <a:lnTo>
                    <a:pt x="1723182" y="58838"/>
                  </a:lnTo>
                  <a:lnTo>
                    <a:pt x="1675831" y="46821"/>
                  </a:lnTo>
                  <a:lnTo>
                    <a:pt x="1628446" y="36195"/>
                  </a:lnTo>
                  <a:lnTo>
                    <a:pt x="1581058" y="26952"/>
                  </a:lnTo>
                  <a:lnTo>
                    <a:pt x="1533697" y="19082"/>
                  </a:lnTo>
                  <a:lnTo>
                    <a:pt x="1486396" y="12575"/>
                  </a:lnTo>
                  <a:lnTo>
                    <a:pt x="1439184" y="7423"/>
                  </a:lnTo>
                  <a:lnTo>
                    <a:pt x="1392094" y="3616"/>
                  </a:lnTo>
                  <a:lnTo>
                    <a:pt x="1345156" y="1145"/>
                  </a:lnTo>
                  <a:lnTo>
                    <a:pt x="1298402" y="0"/>
                  </a:lnTo>
                  <a:lnTo>
                    <a:pt x="1251862" y="171"/>
                  </a:lnTo>
                  <a:lnTo>
                    <a:pt x="1205568" y="1650"/>
                  </a:lnTo>
                  <a:lnTo>
                    <a:pt x="1159551" y="4428"/>
                  </a:lnTo>
                  <a:lnTo>
                    <a:pt x="1113842" y="8494"/>
                  </a:lnTo>
                  <a:lnTo>
                    <a:pt x="1068472" y="13840"/>
                  </a:lnTo>
                  <a:lnTo>
                    <a:pt x="1023472" y="20456"/>
                  </a:lnTo>
                  <a:lnTo>
                    <a:pt x="978873" y="28333"/>
                  </a:lnTo>
                  <a:lnTo>
                    <a:pt x="934707" y="37462"/>
                  </a:lnTo>
                  <a:lnTo>
                    <a:pt x="891005" y="47832"/>
                  </a:lnTo>
                  <a:lnTo>
                    <a:pt x="847797" y="59435"/>
                  </a:lnTo>
                  <a:lnTo>
                    <a:pt x="805115" y="72262"/>
                  </a:lnTo>
                  <a:lnTo>
                    <a:pt x="762990" y="86302"/>
                  </a:lnTo>
                  <a:lnTo>
                    <a:pt x="721453" y="101548"/>
                  </a:lnTo>
                  <a:lnTo>
                    <a:pt x="680536" y="117989"/>
                  </a:lnTo>
                  <a:lnTo>
                    <a:pt x="640268" y="135615"/>
                  </a:lnTo>
                  <a:lnTo>
                    <a:pt x="600683" y="154419"/>
                  </a:lnTo>
                  <a:lnTo>
                    <a:pt x="561809" y="174389"/>
                  </a:lnTo>
                  <a:lnTo>
                    <a:pt x="523680" y="195518"/>
                  </a:lnTo>
                  <a:lnTo>
                    <a:pt x="486325" y="217795"/>
                  </a:lnTo>
                  <a:lnTo>
                    <a:pt x="449776" y="241212"/>
                  </a:lnTo>
                  <a:lnTo>
                    <a:pt x="414064" y="265758"/>
                  </a:lnTo>
                  <a:lnTo>
                    <a:pt x="379221" y="291425"/>
                  </a:lnTo>
                  <a:lnTo>
                    <a:pt x="345276" y="318203"/>
                  </a:lnTo>
                  <a:lnTo>
                    <a:pt x="312263" y="346083"/>
                  </a:lnTo>
                  <a:lnTo>
                    <a:pt x="280210" y="375055"/>
                  </a:lnTo>
                  <a:lnTo>
                    <a:pt x="249151" y="405110"/>
                  </a:lnTo>
                  <a:lnTo>
                    <a:pt x="219115" y="436240"/>
                  </a:lnTo>
                  <a:lnTo>
                    <a:pt x="190134" y="468433"/>
                  </a:lnTo>
                  <a:lnTo>
                    <a:pt x="162239" y="501682"/>
                  </a:lnTo>
                  <a:lnTo>
                    <a:pt x="135462" y="535977"/>
                  </a:lnTo>
                  <a:lnTo>
                    <a:pt x="109832" y="571308"/>
                  </a:lnTo>
                  <a:lnTo>
                    <a:pt x="85382" y="607665"/>
                  </a:lnTo>
                  <a:lnTo>
                    <a:pt x="62143" y="645041"/>
                  </a:lnTo>
                  <a:lnTo>
                    <a:pt x="40145" y="683425"/>
                  </a:lnTo>
                  <a:lnTo>
                    <a:pt x="19420" y="722808"/>
                  </a:lnTo>
                  <a:lnTo>
                    <a:pt x="0" y="763180"/>
                  </a:lnTo>
                  <a:lnTo>
                    <a:pt x="314452" y="907579"/>
                  </a:lnTo>
                  <a:lnTo>
                    <a:pt x="333872" y="867207"/>
                  </a:lnTo>
                  <a:lnTo>
                    <a:pt x="354597" y="827824"/>
                  </a:lnTo>
                  <a:lnTo>
                    <a:pt x="376595" y="789440"/>
                  </a:lnTo>
                  <a:lnTo>
                    <a:pt x="399834" y="752064"/>
                  </a:lnTo>
                  <a:lnTo>
                    <a:pt x="424284" y="715706"/>
                  </a:lnTo>
                  <a:lnTo>
                    <a:pt x="449914" y="680376"/>
                  </a:lnTo>
                  <a:lnTo>
                    <a:pt x="476691" y="646081"/>
                  </a:lnTo>
                  <a:lnTo>
                    <a:pt x="504586" y="612832"/>
                  </a:lnTo>
                  <a:lnTo>
                    <a:pt x="533567" y="580638"/>
                  </a:lnTo>
                  <a:lnTo>
                    <a:pt x="563603" y="549509"/>
                  </a:lnTo>
                  <a:lnTo>
                    <a:pt x="594662" y="519453"/>
                  </a:lnTo>
                  <a:lnTo>
                    <a:pt x="626715" y="490480"/>
                  </a:lnTo>
                  <a:lnTo>
                    <a:pt x="659728" y="462600"/>
                  </a:lnTo>
                  <a:lnTo>
                    <a:pt x="693673" y="435821"/>
                  </a:lnTo>
                  <a:lnTo>
                    <a:pt x="728516" y="410154"/>
                  </a:lnTo>
                  <a:lnTo>
                    <a:pt x="764228" y="385607"/>
                  </a:lnTo>
                  <a:lnTo>
                    <a:pt x="800777" y="362189"/>
                  </a:lnTo>
                  <a:lnTo>
                    <a:pt x="838132" y="339911"/>
                  </a:lnTo>
                  <a:lnTo>
                    <a:pt x="876261" y="318782"/>
                  </a:lnTo>
                  <a:lnTo>
                    <a:pt x="915135" y="298810"/>
                  </a:lnTo>
                  <a:lnTo>
                    <a:pt x="954720" y="280005"/>
                  </a:lnTo>
                  <a:lnTo>
                    <a:pt x="994988" y="262377"/>
                  </a:lnTo>
                  <a:lnTo>
                    <a:pt x="1035905" y="245935"/>
                  </a:lnTo>
                  <a:lnTo>
                    <a:pt x="1077442" y="230688"/>
                  </a:lnTo>
                  <a:lnTo>
                    <a:pt x="1119567" y="216646"/>
                  </a:lnTo>
                  <a:lnTo>
                    <a:pt x="1162249" y="203817"/>
                  </a:lnTo>
                  <a:lnTo>
                    <a:pt x="1205457" y="192212"/>
                  </a:lnTo>
                  <a:lnTo>
                    <a:pt x="1249159" y="181839"/>
                  </a:lnTo>
                  <a:lnTo>
                    <a:pt x="1293325" y="172709"/>
                  </a:lnTo>
                  <a:lnTo>
                    <a:pt x="1337924" y="164829"/>
                  </a:lnTo>
                  <a:lnTo>
                    <a:pt x="1382924" y="158211"/>
                  </a:lnTo>
                  <a:lnTo>
                    <a:pt x="1428294" y="152862"/>
                  </a:lnTo>
                  <a:lnTo>
                    <a:pt x="1474003" y="148793"/>
                  </a:lnTo>
                  <a:lnTo>
                    <a:pt x="1520020" y="146012"/>
                  </a:lnTo>
                  <a:lnTo>
                    <a:pt x="1566314" y="144529"/>
                  </a:lnTo>
                  <a:lnTo>
                    <a:pt x="1612854" y="144354"/>
                  </a:lnTo>
                  <a:lnTo>
                    <a:pt x="1659608" y="145495"/>
                  </a:lnTo>
                  <a:lnTo>
                    <a:pt x="1706546" y="147963"/>
                  </a:lnTo>
                  <a:lnTo>
                    <a:pt x="1753636" y="151766"/>
                  </a:lnTo>
                  <a:lnTo>
                    <a:pt x="1800848" y="156913"/>
                  </a:lnTo>
                  <a:lnTo>
                    <a:pt x="1848149" y="163415"/>
                  </a:lnTo>
                  <a:lnTo>
                    <a:pt x="1895510" y="171280"/>
                  </a:lnTo>
                  <a:lnTo>
                    <a:pt x="1942898" y="180518"/>
                  </a:lnTo>
                  <a:lnTo>
                    <a:pt x="1990283" y="191138"/>
                  </a:lnTo>
                  <a:lnTo>
                    <a:pt x="2037634" y="203150"/>
                  </a:lnTo>
                  <a:lnTo>
                    <a:pt x="2084919" y="216562"/>
                  </a:lnTo>
                  <a:lnTo>
                    <a:pt x="2132108" y="231385"/>
                  </a:lnTo>
                  <a:lnTo>
                    <a:pt x="2179169" y="247627"/>
                  </a:lnTo>
                  <a:lnTo>
                    <a:pt x="2226071" y="265298"/>
                  </a:lnTo>
                  <a:lnTo>
                    <a:pt x="2272783" y="284407"/>
                  </a:lnTo>
                  <a:lnTo>
                    <a:pt x="2319274" y="304964"/>
                  </a:lnTo>
                </a:path>
              </a:pathLst>
            </a:custGeom>
            <a:ln w="25400">
              <a:solidFill>
                <a:srgbClr val="99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2716" y="1409700"/>
              <a:ext cx="1862327" cy="82143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437889" y="1404874"/>
              <a:ext cx="1871980" cy="831215"/>
            </a:xfrm>
            <a:custGeom>
              <a:avLst/>
              <a:gdLst/>
              <a:ahLst/>
              <a:cxnLst/>
              <a:rect l="l" t="t" r="r" b="b"/>
              <a:pathLst>
                <a:path w="1871979" h="831214">
                  <a:moveTo>
                    <a:pt x="0" y="830961"/>
                  </a:moveTo>
                  <a:lnTo>
                    <a:pt x="1871852" y="830961"/>
                  </a:lnTo>
                  <a:lnTo>
                    <a:pt x="1871852" y="0"/>
                  </a:lnTo>
                  <a:lnTo>
                    <a:pt x="0" y="0"/>
                  </a:lnTo>
                  <a:lnTo>
                    <a:pt x="0" y="83096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8327" y="2261616"/>
              <a:ext cx="2110740" cy="1630680"/>
            </a:xfrm>
            <a:custGeom>
              <a:avLst/>
              <a:gdLst/>
              <a:ahLst/>
              <a:cxnLst/>
              <a:rect l="l" t="t" r="r" b="b"/>
              <a:pathLst>
                <a:path w="2110740" h="1630679">
                  <a:moveTo>
                    <a:pt x="2110740" y="0"/>
                  </a:moveTo>
                  <a:lnTo>
                    <a:pt x="0" y="0"/>
                  </a:lnTo>
                  <a:lnTo>
                    <a:pt x="0" y="1630680"/>
                  </a:lnTo>
                  <a:lnTo>
                    <a:pt x="2110740" y="1630680"/>
                  </a:lnTo>
                  <a:lnTo>
                    <a:pt x="2110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8327" y="2261616"/>
            <a:ext cx="2110740" cy="163068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240029" marR="231775" algn="ctr">
              <a:lnSpc>
                <a:spcPct val="100000"/>
              </a:lnSpc>
              <a:spcBef>
                <a:spcPts val="309"/>
              </a:spcBef>
            </a:pPr>
            <a:r>
              <a:rPr sz="2000" spc="-20" dirty="0">
                <a:latin typeface="Microsoft Sans Serif"/>
                <a:cs typeface="Microsoft Sans Serif"/>
              </a:rPr>
              <a:t>Предложения </a:t>
            </a: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20" dirty="0">
                <a:latin typeface="Microsoft Sans Serif"/>
                <a:cs typeface="Microsoft Sans Serif"/>
              </a:rPr>
              <a:t>заключении </a:t>
            </a:r>
            <a:r>
              <a:rPr sz="2000" spc="-10" dirty="0">
                <a:latin typeface="Microsoft Sans Serif"/>
                <a:cs typeface="Microsoft Sans Serif"/>
              </a:rPr>
              <a:t>договора</a:t>
            </a:r>
            <a:endParaRPr sz="2000">
              <a:latin typeface="Microsoft Sans Serif"/>
              <a:cs typeface="Microsoft Sans Serif"/>
            </a:endParaRPr>
          </a:p>
          <a:p>
            <a:pPr marL="441325" marR="434340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25" dirty="0">
                <a:latin typeface="Microsoft Sans Serif"/>
                <a:cs typeface="Microsoft Sans Serif"/>
              </a:rPr>
              <a:t> </a:t>
            </a:r>
            <a:r>
              <a:rPr sz="2000" spc="-30" dirty="0">
                <a:latin typeface="Microsoft Sans Serif"/>
                <a:cs typeface="Microsoft Sans Serif"/>
              </a:rPr>
              <a:t>целевом </a:t>
            </a:r>
            <a:r>
              <a:rPr sz="2000" spc="-10" dirty="0">
                <a:latin typeface="Microsoft Sans Serif"/>
                <a:cs typeface="Microsoft Sans Serif"/>
              </a:rPr>
              <a:t>обучении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43300" y="3304032"/>
            <a:ext cx="5477510" cy="3293745"/>
          </a:xfrm>
          <a:custGeom>
            <a:avLst/>
            <a:gdLst/>
            <a:ahLst/>
            <a:cxnLst/>
            <a:rect l="l" t="t" r="r" b="b"/>
            <a:pathLst>
              <a:path w="5477509" h="3293745">
                <a:moveTo>
                  <a:pt x="0" y="3293364"/>
                </a:moveTo>
                <a:lnTo>
                  <a:pt x="5477256" y="3293364"/>
                </a:lnTo>
                <a:lnTo>
                  <a:pt x="5477256" y="0"/>
                </a:lnTo>
                <a:lnTo>
                  <a:pt x="0" y="0"/>
                </a:lnTo>
                <a:lnTo>
                  <a:pt x="0" y="329336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53585" y="3333369"/>
            <a:ext cx="44564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подают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заявку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(в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организацию,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которую</a:t>
            </a:r>
            <a:r>
              <a:rPr sz="1400" b="1" dirty="0">
                <a:latin typeface="Arial"/>
                <a:cs typeface="Arial"/>
              </a:rPr>
              <a:t> поступает </a:t>
            </a:r>
            <a:r>
              <a:rPr sz="1400" b="1" spc="-10" dirty="0">
                <a:latin typeface="Arial"/>
                <a:cs typeface="Arial"/>
              </a:rPr>
              <a:t>гражданин)</a:t>
            </a:r>
            <a:r>
              <a:rPr sz="1600" spc="-10" dirty="0">
                <a:latin typeface="Microsoft Sans Serif"/>
                <a:cs typeface="Microsoft Sans Serif"/>
              </a:rPr>
              <a:t>: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684" y="1795272"/>
            <a:ext cx="2923540" cy="13233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Граждане,</a:t>
            </a:r>
            <a:endParaRPr sz="16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ОБУЧАЮЩИЕСЯ</a:t>
            </a:r>
            <a:endParaRPr sz="1600">
              <a:latin typeface="Arial"/>
              <a:cs typeface="Arial"/>
            </a:endParaRPr>
          </a:p>
          <a:p>
            <a:pPr marL="91440" marR="85407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Microsoft Sans Serif"/>
                <a:cs typeface="Microsoft Sans Serif"/>
              </a:rPr>
              <a:t>по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образовательным </a:t>
            </a:r>
            <a:r>
              <a:rPr sz="1600" spc="-10" dirty="0">
                <a:latin typeface="Microsoft Sans Serif"/>
                <a:cs typeface="Microsoft Sans Serif"/>
              </a:rPr>
              <a:t>программам</a:t>
            </a:r>
            <a:endParaRPr sz="1600">
              <a:latin typeface="Microsoft Sans Serif"/>
              <a:cs typeface="Microsoft Sans Serif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729164" y="3899852"/>
          <a:ext cx="5192395" cy="25539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92395"/>
              </a:tblGrid>
              <a:tr h="1181100">
                <a:tc>
                  <a:txBody>
                    <a:bodyPr/>
                    <a:lstStyle/>
                    <a:p>
                      <a:pPr marL="90805" marR="7518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электронном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 виде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посредством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ЕПГУ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одновременно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подачей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заявления</a:t>
                      </a:r>
                      <a:r>
                        <a:rPr sz="1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приеме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обучение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(в</a:t>
                      </a:r>
                      <a:r>
                        <a:rPr sz="16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2024</a:t>
                      </a:r>
                      <a:r>
                        <a:rPr sz="1600" b="1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году</a:t>
                      </a:r>
                      <a:r>
                        <a:rPr sz="16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–</a:t>
                      </a:r>
                      <a:r>
                        <a:rPr sz="16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бакалавриат, специалитет)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или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00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6944">
                <a:tc>
                  <a:txBody>
                    <a:bodyPr/>
                    <a:lstStyle/>
                    <a:p>
                      <a:pPr marL="90805" marR="234950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бумажном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виде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организацию,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которую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поступает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гражданин,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6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позднее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дня</a:t>
                      </a:r>
                      <a:r>
                        <a:rPr sz="16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завершения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приема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документов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 от</a:t>
                      </a:r>
                      <a:r>
                        <a:rPr sz="1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поступающих</a:t>
                      </a:r>
                      <a:r>
                        <a:rPr sz="16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на</a:t>
                      </a:r>
                      <a:r>
                        <a:rPr sz="16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обучение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517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5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4797" y="218643"/>
            <a:ext cx="7241540" cy="135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Заявки</a:t>
            </a:r>
            <a:r>
              <a:rPr sz="1800" b="1" u="sng" spc="-5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на</a:t>
            </a:r>
            <a:r>
              <a:rPr sz="1800" b="1" u="sng" spc="-7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заключение</a:t>
            </a:r>
            <a:r>
              <a:rPr sz="1800" b="1" u="sng" spc="-4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договоров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целевом</a:t>
            </a:r>
            <a:r>
              <a:rPr sz="1800" b="1" u="sng" spc="-3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обучении</a:t>
            </a:r>
            <a:endParaRPr sz="1800">
              <a:latin typeface="Arial"/>
              <a:cs typeface="Arial"/>
            </a:endParaRPr>
          </a:p>
          <a:p>
            <a:pPr marL="1437005" algn="ctr">
              <a:lnSpc>
                <a:spcPct val="100000"/>
              </a:lnSpc>
              <a:spcBef>
                <a:spcPts val="1325"/>
              </a:spcBef>
            </a:pPr>
            <a:r>
              <a:rPr sz="2000" b="1" dirty="0">
                <a:latin typeface="Arial"/>
                <a:cs typeface="Arial"/>
              </a:rPr>
              <a:t>Подача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заявки</a:t>
            </a:r>
            <a:endParaRPr sz="2000">
              <a:latin typeface="Arial"/>
              <a:cs typeface="Arial"/>
            </a:endParaRPr>
          </a:p>
          <a:p>
            <a:pPr marL="1438275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заключение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договора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целевом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обучении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18496" y="2147252"/>
            <a:ext cx="5206365" cy="907415"/>
            <a:chOff x="3718496" y="2147252"/>
            <a:chExt cx="5206365" cy="907415"/>
          </a:xfrm>
        </p:grpSpPr>
        <p:sp>
          <p:nvSpPr>
            <p:cNvPr id="10" name="object 10"/>
            <p:cNvSpPr/>
            <p:nvPr/>
          </p:nvSpPr>
          <p:spPr>
            <a:xfrm>
              <a:off x="3720084" y="2148839"/>
              <a:ext cx="5203190" cy="585470"/>
            </a:xfrm>
            <a:custGeom>
              <a:avLst/>
              <a:gdLst/>
              <a:ahLst/>
              <a:cxnLst/>
              <a:rect l="l" t="t" r="r" b="b"/>
              <a:pathLst>
                <a:path w="5203190" h="585469">
                  <a:moveTo>
                    <a:pt x="0" y="585215"/>
                  </a:moveTo>
                  <a:lnTo>
                    <a:pt x="5202936" y="585215"/>
                  </a:lnTo>
                  <a:lnTo>
                    <a:pt x="5202936" y="0"/>
                  </a:lnTo>
                  <a:lnTo>
                    <a:pt x="0" y="0"/>
                  </a:lnTo>
                  <a:lnTo>
                    <a:pt x="0" y="5852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20084" y="2468879"/>
              <a:ext cx="5203190" cy="584200"/>
            </a:xfrm>
            <a:custGeom>
              <a:avLst/>
              <a:gdLst/>
              <a:ahLst/>
              <a:cxnLst/>
              <a:rect l="l" t="t" r="r" b="b"/>
              <a:pathLst>
                <a:path w="5203190" h="584200">
                  <a:moveTo>
                    <a:pt x="5202936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5202936" y="583691"/>
                  </a:lnTo>
                  <a:lnTo>
                    <a:pt x="5202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20084" y="2468879"/>
              <a:ext cx="5203190" cy="584200"/>
            </a:xfrm>
            <a:custGeom>
              <a:avLst/>
              <a:gdLst/>
              <a:ahLst/>
              <a:cxnLst/>
              <a:rect l="l" t="t" r="r" b="b"/>
              <a:pathLst>
                <a:path w="5203190" h="584200">
                  <a:moveTo>
                    <a:pt x="0" y="583691"/>
                  </a:moveTo>
                  <a:lnTo>
                    <a:pt x="5202936" y="583691"/>
                  </a:lnTo>
                  <a:lnTo>
                    <a:pt x="5202936" y="0"/>
                  </a:lnTo>
                  <a:lnTo>
                    <a:pt x="0" y="0"/>
                  </a:lnTo>
                  <a:lnTo>
                    <a:pt x="0" y="5836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26535" y="1795272"/>
            <a:ext cx="5478780" cy="13233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600" b="1" dirty="0">
                <a:latin typeface="Arial"/>
                <a:cs typeface="Arial"/>
              </a:rPr>
              <a:t>подают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заявку:</a:t>
            </a:r>
            <a:endParaRPr sz="1600">
              <a:latin typeface="Arial"/>
              <a:cs typeface="Arial"/>
            </a:endParaRPr>
          </a:p>
          <a:p>
            <a:pPr marL="285750">
              <a:lnSpc>
                <a:spcPct val="100000"/>
              </a:lnSpc>
              <a:spcBef>
                <a:spcPts val="869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сроки,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определяемые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заказчиками</a:t>
            </a:r>
            <a:endParaRPr sz="1600">
              <a:latin typeface="Microsoft Sans Serif"/>
              <a:cs typeface="Microsoft Sans Serif"/>
            </a:endParaRPr>
          </a:p>
          <a:p>
            <a:pPr marL="285750">
              <a:lnSpc>
                <a:spcPct val="100000"/>
              </a:lnSpc>
              <a:spcBef>
                <a:spcPts val="600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бумажном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виде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заказчику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или в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организацию,</a:t>
            </a:r>
            <a:endParaRPr sz="1600">
              <a:latin typeface="Microsoft Sans Serif"/>
              <a:cs typeface="Microsoft Sans Serif"/>
            </a:endParaRPr>
          </a:p>
          <a:p>
            <a:pPr marL="28575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которой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обучается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гражданин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61716" y="1851660"/>
            <a:ext cx="494665" cy="228600"/>
          </a:xfrm>
          <a:custGeom>
            <a:avLst/>
            <a:gdLst/>
            <a:ahLst/>
            <a:cxnLst/>
            <a:rect l="l" t="t" r="r" b="b"/>
            <a:pathLst>
              <a:path w="494664" h="228600">
                <a:moveTo>
                  <a:pt x="265556" y="0"/>
                </a:moveTo>
                <a:lnTo>
                  <a:pt x="265556" y="228600"/>
                </a:lnTo>
                <a:lnTo>
                  <a:pt x="417956" y="152400"/>
                </a:lnTo>
                <a:lnTo>
                  <a:pt x="303656" y="152400"/>
                </a:lnTo>
                <a:lnTo>
                  <a:pt x="303656" y="76200"/>
                </a:lnTo>
                <a:lnTo>
                  <a:pt x="417956" y="76200"/>
                </a:lnTo>
                <a:lnTo>
                  <a:pt x="265556" y="0"/>
                </a:lnTo>
                <a:close/>
              </a:path>
              <a:path w="494664" h="228600">
                <a:moveTo>
                  <a:pt x="265556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265556" y="152400"/>
                </a:lnTo>
                <a:lnTo>
                  <a:pt x="265556" y="76200"/>
                </a:lnTo>
                <a:close/>
              </a:path>
              <a:path w="494664" h="228600">
                <a:moveTo>
                  <a:pt x="417956" y="76200"/>
                </a:moveTo>
                <a:lnTo>
                  <a:pt x="303656" y="76200"/>
                </a:lnTo>
                <a:lnTo>
                  <a:pt x="303656" y="152400"/>
                </a:lnTo>
                <a:lnTo>
                  <a:pt x="417956" y="152400"/>
                </a:lnTo>
                <a:lnTo>
                  <a:pt x="494156" y="114300"/>
                </a:lnTo>
                <a:lnTo>
                  <a:pt x="41795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78479" y="3354323"/>
            <a:ext cx="494665" cy="228600"/>
          </a:xfrm>
          <a:custGeom>
            <a:avLst/>
            <a:gdLst/>
            <a:ahLst/>
            <a:cxnLst/>
            <a:rect l="l" t="t" r="r" b="b"/>
            <a:pathLst>
              <a:path w="494664" h="228600">
                <a:moveTo>
                  <a:pt x="265556" y="0"/>
                </a:moveTo>
                <a:lnTo>
                  <a:pt x="265556" y="228600"/>
                </a:lnTo>
                <a:lnTo>
                  <a:pt x="417956" y="152400"/>
                </a:lnTo>
                <a:lnTo>
                  <a:pt x="303656" y="152400"/>
                </a:lnTo>
                <a:lnTo>
                  <a:pt x="303656" y="76200"/>
                </a:lnTo>
                <a:lnTo>
                  <a:pt x="417956" y="76200"/>
                </a:lnTo>
                <a:lnTo>
                  <a:pt x="265556" y="0"/>
                </a:lnTo>
                <a:close/>
              </a:path>
              <a:path w="494664" h="228600">
                <a:moveTo>
                  <a:pt x="265556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265556" y="152400"/>
                </a:lnTo>
                <a:lnTo>
                  <a:pt x="265556" y="76200"/>
                </a:lnTo>
                <a:close/>
              </a:path>
              <a:path w="494664" h="228600">
                <a:moveTo>
                  <a:pt x="417956" y="76200"/>
                </a:moveTo>
                <a:lnTo>
                  <a:pt x="303656" y="76200"/>
                </a:lnTo>
                <a:lnTo>
                  <a:pt x="303656" y="152400"/>
                </a:lnTo>
                <a:lnTo>
                  <a:pt x="417956" y="152400"/>
                </a:lnTo>
                <a:lnTo>
                  <a:pt x="494156" y="114300"/>
                </a:lnTo>
                <a:lnTo>
                  <a:pt x="41795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84924" y="4343336"/>
            <a:ext cx="2672080" cy="1492250"/>
            <a:chOff x="284924" y="4343336"/>
            <a:chExt cx="2672080" cy="1492250"/>
          </a:xfrm>
        </p:grpSpPr>
        <p:sp>
          <p:nvSpPr>
            <p:cNvPr id="17" name="object 17"/>
            <p:cNvSpPr/>
            <p:nvPr/>
          </p:nvSpPr>
          <p:spPr>
            <a:xfrm>
              <a:off x="286511" y="4344923"/>
              <a:ext cx="2668905" cy="830580"/>
            </a:xfrm>
            <a:custGeom>
              <a:avLst/>
              <a:gdLst/>
              <a:ahLst/>
              <a:cxnLst/>
              <a:rect l="l" t="t" r="r" b="b"/>
              <a:pathLst>
                <a:path w="2668905" h="830579">
                  <a:moveTo>
                    <a:pt x="0" y="830580"/>
                  </a:moveTo>
                  <a:lnTo>
                    <a:pt x="2668524" y="830580"/>
                  </a:lnTo>
                  <a:lnTo>
                    <a:pt x="2668524" y="0"/>
                  </a:lnTo>
                  <a:lnTo>
                    <a:pt x="0" y="0"/>
                  </a:lnTo>
                  <a:lnTo>
                    <a:pt x="0" y="8305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6511" y="4709159"/>
              <a:ext cx="2668905" cy="1125220"/>
            </a:xfrm>
            <a:custGeom>
              <a:avLst/>
              <a:gdLst/>
              <a:ahLst/>
              <a:cxnLst/>
              <a:rect l="l" t="t" r="r" b="b"/>
              <a:pathLst>
                <a:path w="2668905" h="1125220">
                  <a:moveTo>
                    <a:pt x="2668524" y="0"/>
                  </a:moveTo>
                  <a:lnTo>
                    <a:pt x="0" y="0"/>
                  </a:lnTo>
                  <a:lnTo>
                    <a:pt x="0" y="1124711"/>
                  </a:lnTo>
                  <a:lnTo>
                    <a:pt x="2668524" y="1124711"/>
                  </a:lnTo>
                  <a:lnTo>
                    <a:pt x="2668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6511" y="4709159"/>
              <a:ext cx="2668905" cy="1125220"/>
            </a:xfrm>
            <a:custGeom>
              <a:avLst/>
              <a:gdLst/>
              <a:ahLst/>
              <a:cxnLst/>
              <a:rect l="l" t="t" r="r" b="b"/>
              <a:pathLst>
                <a:path w="2668905" h="1125220">
                  <a:moveTo>
                    <a:pt x="0" y="1124711"/>
                  </a:moveTo>
                  <a:lnTo>
                    <a:pt x="2668524" y="1124711"/>
                  </a:lnTo>
                  <a:lnTo>
                    <a:pt x="2668524" y="0"/>
                  </a:lnTo>
                  <a:lnTo>
                    <a:pt x="0" y="0"/>
                  </a:lnTo>
                  <a:lnTo>
                    <a:pt x="0" y="1124711"/>
                  </a:lnTo>
                  <a:close/>
                </a:path>
                <a:path w="2668905" h="1125220">
                  <a:moveTo>
                    <a:pt x="91440" y="937259"/>
                  </a:moveTo>
                  <a:lnTo>
                    <a:pt x="2572512" y="937259"/>
                  </a:lnTo>
                  <a:lnTo>
                    <a:pt x="2572512" y="353567"/>
                  </a:lnTo>
                  <a:lnTo>
                    <a:pt x="91440" y="353567"/>
                  </a:lnTo>
                  <a:lnTo>
                    <a:pt x="91440" y="9372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7951" y="5379719"/>
              <a:ext cx="2481580" cy="338455"/>
            </a:xfrm>
            <a:custGeom>
              <a:avLst/>
              <a:gdLst/>
              <a:ahLst/>
              <a:cxnLst/>
              <a:rect l="l" t="t" r="r" b="b"/>
              <a:pathLst>
                <a:path w="2481580" h="338454">
                  <a:moveTo>
                    <a:pt x="2481072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2481072" y="338327"/>
                  </a:lnTo>
                  <a:lnTo>
                    <a:pt x="24810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7951" y="5379719"/>
              <a:ext cx="2481580" cy="338455"/>
            </a:xfrm>
            <a:custGeom>
              <a:avLst/>
              <a:gdLst/>
              <a:ahLst/>
              <a:cxnLst/>
              <a:rect l="l" t="t" r="r" b="b"/>
              <a:pathLst>
                <a:path w="2481580" h="338454">
                  <a:moveTo>
                    <a:pt x="0" y="338327"/>
                  </a:moveTo>
                  <a:lnTo>
                    <a:pt x="2481072" y="338327"/>
                  </a:lnTo>
                  <a:lnTo>
                    <a:pt x="2481072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5447" y="3304032"/>
            <a:ext cx="2923540" cy="318516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Граждане,</a:t>
            </a:r>
            <a:endParaRPr sz="16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ПОСТУПАЮЩИЕ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обучение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600">
              <a:latin typeface="Microsoft Sans Serif"/>
              <a:cs typeface="Microsoft Sans Serif"/>
            </a:endParaRPr>
          </a:p>
          <a:p>
            <a:pPr marL="221615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ПРЕДЕЛАХ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КВОТЫ</a:t>
            </a:r>
            <a:endParaRPr sz="1600">
              <a:latin typeface="Arial"/>
              <a:cs typeface="Arial"/>
            </a:endParaRPr>
          </a:p>
          <a:p>
            <a:pPr marL="313690" marR="326390" indent="-92075">
              <a:lnSpc>
                <a:spcPct val="137500"/>
              </a:lnSpc>
              <a:spcBef>
                <a:spcPts val="229"/>
              </a:spcBef>
            </a:pP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пределах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квоты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бюджетное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обучение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платное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обучение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41712" y="3302444"/>
            <a:ext cx="5480685" cy="3296920"/>
            <a:chOff x="3541712" y="3302444"/>
            <a:chExt cx="5480685" cy="3296920"/>
          </a:xfrm>
        </p:grpSpPr>
        <p:sp>
          <p:nvSpPr>
            <p:cNvPr id="3" name="object 3"/>
            <p:cNvSpPr/>
            <p:nvPr/>
          </p:nvSpPr>
          <p:spPr>
            <a:xfrm>
              <a:off x="3543300" y="3304032"/>
              <a:ext cx="5477510" cy="3293745"/>
            </a:xfrm>
            <a:custGeom>
              <a:avLst/>
              <a:gdLst/>
              <a:ahLst/>
              <a:cxnLst/>
              <a:rect l="l" t="t" r="r" b="b"/>
              <a:pathLst>
                <a:path w="5477509" h="3293745">
                  <a:moveTo>
                    <a:pt x="5477256" y="0"/>
                  </a:moveTo>
                  <a:lnTo>
                    <a:pt x="0" y="0"/>
                  </a:lnTo>
                  <a:lnTo>
                    <a:pt x="0" y="3293364"/>
                  </a:lnTo>
                  <a:lnTo>
                    <a:pt x="5477256" y="3293364"/>
                  </a:lnTo>
                  <a:lnTo>
                    <a:pt x="5477256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43300" y="3304032"/>
              <a:ext cx="5477510" cy="3293745"/>
            </a:xfrm>
            <a:custGeom>
              <a:avLst/>
              <a:gdLst/>
              <a:ahLst/>
              <a:cxnLst/>
              <a:rect l="l" t="t" r="r" b="b"/>
              <a:pathLst>
                <a:path w="5477509" h="3293745">
                  <a:moveTo>
                    <a:pt x="0" y="3293364"/>
                  </a:moveTo>
                  <a:lnTo>
                    <a:pt x="5477256" y="3293364"/>
                  </a:lnTo>
                  <a:lnTo>
                    <a:pt x="5477256" y="0"/>
                  </a:lnTo>
                  <a:lnTo>
                    <a:pt x="0" y="0"/>
                  </a:lnTo>
                  <a:lnTo>
                    <a:pt x="0" y="329336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053585" y="3333369"/>
            <a:ext cx="44564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подают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заявку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(в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организацию,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которую</a:t>
            </a:r>
            <a:r>
              <a:rPr sz="1400" b="1" dirty="0">
                <a:latin typeface="Arial"/>
                <a:cs typeface="Arial"/>
              </a:rPr>
              <a:t> поступает </a:t>
            </a:r>
            <a:r>
              <a:rPr sz="1400" b="1" spc="-10" dirty="0">
                <a:latin typeface="Arial"/>
                <a:cs typeface="Arial"/>
              </a:rPr>
              <a:t>гражданин)</a:t>
            </a:r>
            <a:r>
              <a:rPr sz="1600" spc="-10" dirty="0">
                <a:latin typeface="Microsoft Sans Serif"/>
                <a:cs typeface="Microsoft Sans Serif"/>
              </a:rPr>
              <a:t>: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84" y="1795272"/>
            <a:ext cx="2923540" cy="13233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Граждане,</a:t>
            </a:r>
            <a:endParaRPr sz="16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ОБУЧАЮЩИЕСЯ</a:t>
            </a:r>
            <a:endParaRPr sz="1600">
              <a:latin typeface="Arial"/>
              <a:cs typeface="Arial"/>
            </a:endParaRPr>
          </a:p>
          <a:p>
            <a:pPr marL="91440" marR="85407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Microsoft Sans Serif"/>
                <a:cs typeface="Microsoft Sans Serif"/>
              </a:rPr>
              <a:t>по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образовательным </a:t>
            </a:r>
            <a:r>
              <a:rPr sz="1600" spc="-10" dirty="0">
                <a:latin typeface="Microsoft Sans Serif"/>
                <a:cs typeface="Microsoft Sans Serif"/>
              </a:rPr>
              <a:t>программам</a:t>
            </a:r>
            <a:endParaRPr sz="1600">
              <a:latin typeface="Microsoft Sans Serif"/>
              <a:cs typeface="Microsoft Sans Serif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729164" y="3899852"/>
          <a:ext cx="5192395" cy="25539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92395"/>
              </a:tblGrid>
              <a:tr h="1181100">
                <a:tc>
                  <a:txBody>
                    <a:bodyPr/>
                    <a:lstStyle/>
                    <a:p>
                      <a:pPr marL="90805" marR="7518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электронном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 виде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посредством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ЕПГУ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одновременно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подачей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заявления</a:t>
                      </a:r>
                      <a:r>
                        <a:rPr sz="1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приеме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обучение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(в</a:t>
                      </a:r>
                      <a:r>
                        <a:rPr sz="16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2024</a:t>
                      </a:r>
                      <a:r>
                        <a:rPr sz="1600" b="1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году</a:t>
                      </a:r>
                      <a:r>
                        <a:rPr sz="1600" b="1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–</a:t>
                      </a:r>
                      <a:r>
                        <a:rPr sz="16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бакалавриат, специалитет)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или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00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956944">
                <a:tc>
                  <a:txBody>
                    <a:bodyPr/>
                    <a:lstStyle/>
                    <a:p>
                      <a:pPr marL="90805" marR="234950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бумажном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виде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организацию,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которую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поступает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гражданин,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6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позднее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дня</a:t>
                      </a:r>
                      <a:r>
                        <a:rPr sz="16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завершения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приема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документов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 от</a:t>
                      </a:r>
                      <a:r>
                        <a:rPr sz="16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поступающих</a:t>
                      </a:r>
                      <a:r>
                        <a:rPr sz="16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на</a:t>
                      </a:r>
                      <a:r>
                        <a:rPr sz="16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обучение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517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6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4797" y="218643"/>
            <a:ext cx="7241540" cy="135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Заявки</a:t>
            </a:r>
            <a:r>
              <a:rPr sz="1800" b="1" u="sng" spc="-5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на</a:t>
            </a:r>
            <a:r>
              <a:rPr sz="1800" b="1" u="sng" spc="-7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заключение</a:t>
            </a:r>
            <a:r>
              <a:rPr sz="1800" b="1" u="sng" spc="-4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договоров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целевом</a:t>
            </a:r>
            <a:r>
              <a:rPr sz="1800" b="1" u="sng" spc="-3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обучении</a:t>
            </a:r>
            <a:endParaRPr sz="1800">
              <a:latin typeface="Arial"/>
              <a:cs typeface="Arial"/>
            </a:endParaRPr>
          </a:p>
          <a:p>
            <a:pPr marL="1437005" algn="ctr">
              <a:lnSpc>
                <a:spcPct val="100000"/>
              </a:lnSpc>
              <a:spcBef>
                <a:spcPts val="1325"/>
              </a:spcBef>
            </a:pPr>
            <a:r>
              <a:rPr sz="2000" b="1" dirty="0">
                <a:latin typeface="Arial"/>
                <a:cs typeface="Arial"/>
              </a:rPr>
              <a:t>Подача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заявки</a:t>
            </a:r>
            <a:endParaRPr sz="2000">
              <a:latin typeface="Arial"/>
              <a:cs typeface="Arial"/>
            </a:endParaRPr>
          </a:p>
          <a:p>
            <a:pPr marL="1438275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заключение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договора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целевом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обучении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5447" y="3304032"/>
            <a:ext cx="3417570" cy="3185160"/>
            <a:chOff x="155447" y="3304032"/>
            <a:chExt cx="3417570" cy="3185160"/>
          </a:xfrm>
        </p:grpSpPr>
        <p:sp>
          <p:nvSpPr>
            <p:cNvPr id="12" name="object 12"/>
            <p:cNvSpPr/>
            <p:nvPr/>
          </p:nvSpPr>
          <p:spPr>
            <a:xfrm>
              <a:off x="155447" y="3304032"/>
              <a:ext cx="2923540" cy="3185160"/>
            </a:xfrm>
            <a:custGeom>
              <a:avLst/>
              <a:gdLst/>
              <a:ahLst/>
              <a:cxnLst/>
              <a:rect l="l" t="t" r="r" b="b"/>
              <a:pathLst>
                <a:path w="2923540" h="3185160">
                  <a:moveTo>
                    <a:pt x="2923032" y="0"/>
                  </a:moveTo>
                  <a:lnTo>
                    <a:pt x="0" y="0"/>
                  </a:lnTo>
                  <a:lnTo>
                    <a:pt x="0" y="3185160"/>
                  </a:lnTo>
                  <a:lnTo>
                    <a:pt x="2923032" y="3185160"/>
                  </a:lnTo>
                  <a:lnTo>
                    <a:pt x="2923032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6511" y="4344924"/>
              <a:ext cx="2668905" cy="830580"/>
            </a:xfrm>
            <a:custGeom>
              <a:avLst/>
              <a:gdLst/>
              <a:ahLst/>
              <a:cxnLst/>
              <a:rect l="l" t="t" r="r" b="b"/>
              <a:pathLst>
                <a:path w="2668905" h="830579">
                  <a:moveTo>
                    <a:pt x="0" y="830580"/>
                  </a:moveTo>
                  <a:lnTo>
                    <a:pt x="2668524" y="830580"/>
                  </a:lnTo>
                  <a:lnTo>
                    <a:pt x="2668524" y="0"/>
                  </a:lnTo>
                  <a:lnTo>
                    <a:pt x="0" y="0"/>
                  </a:lnTo>
                  <a:lnTo>
                    <a:pt x="0" y="83058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78480" y="3354324"/>
              <a:ext cx="494665" cy="228600"/>
            </a:xfrm>
            <a:custGeom>
              <a:avLst/>
              <a:gdLst/>
              <a:ahLst/>
              <a:cxnLst/>
              <a:rect l="l" t="t" r="r" b="b"/>
              <a:pathLst>
                <a:path w="494664" h="228600">
                  <a:moveTo>
                    <a:pt x="265556" y="0"/>
                  </a:moveTo>
                  <a:lnTo>
                    <a:pt x="265556" y="228600"/>
                  </a:lnTo>
                  <a:lnTo>
                    <a:pt x="417956" y="152400"/>
                  </a:lnTo>
                  <a:lnTo>
                    <a:pt x="303656" y="152400"/>
                  </a:lnTo>
                  <a:lnTo>
                    <a:pt x="303656" y="76200"/>
                  </a:lnTo>
                  <a:lnTo>
                    <a:pt x="417956" y="76200"/>
                  </a:lnTo>
                  <a:lnTo>
                    <a:pt x="265556" y="0"/>
                  </a:lnTo>
                  <a:close/>
                </a:path>
                <a:path w="494664" h="228600">
                  <a:moveTo>
                    <a:pt x="265556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265556" y="152400"/>
                  </a:lnTo>
                  <a:lnTo>
                    <a:pt x="265556" y="76200"/>
                  </a:lnTo>
                  <a:close/>
                </a:path>
                <a:path w="494664" h="228600">
                  <a:moveTo>
                    <a:pt x="417956" y="76200"/>
                  </a:moveTo>
                  <a:lnTo>
                    <a:pt x="303656" y="76200"/>
                  </a:lnTo>
                  <a:lnTo>
                    <a:pt x="303656" y="152400"/>
                  </a:lnTo>
                  <a:lnTo>
                    <a:pt x="417956" y="152400"/>
                  </a:lnTo>
                  <a:lnTo>
                    <a:pt x="494156" y="114300"/>
                  </a:lnTo>
                  <a:lnTo>
                    <a:pt x="417956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6511" y="4709160"/>
              <a:ext cx="2668905" cy="1125220"/>
            </a:xfrm>
            <a:custGeom>
              <a:avLst/>
              <a:gdLst/>
              <a:ahLst/>
              <a:cxnLst/>
              <a:rect l="l" t="t" r="r" b="b"/>
              <a:pathLst>
                <a:path w="2668905" h="1125220">
                  <a:moveTo>
                    <a:pt x="2668524" y="0"/>
                  </a:moveTo>
                  <a:lnTo>
                    <a:pt x="0" y="0"/>
                  </a:lnTo>
                  <a:lnTo>
                    <a:pt x="0" y="1124711"/>
                  </a:lnTo>
                  <a:lnTo>
                    <a:pt x="2668524" y="1124711"/>
                  </a:lnTo>
                  <a:lnTo>
                    <a:pt x="2668524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6511" y="4709160"/>
              <a:ext cx="2668905" cy="1125220"/>
            </a:xfrm>
            <a:custGeom>
              <a:avLst/>
              <a:gdLst/>
              <a:ahLst/>
              <a:cxnLst/>
              <a:rect l="l" t="t" r="r" b="b"/>
              <a:pathLst>
                <a:path w="2668905" h="1125220">
                  <a:moveTo>
                    <a:pt x="0" y="1124711"/>
                  </a:moveTo>
                  <a:lnTo>
                    <a:pt x="2668524" y="1124711"/>
                  </a:lnTo>
                  <a:lnTo>
                    <a:pt x="2668524" y="0"/>
                  </a:lnTo>
                  <a:lnTo>
                    <a:pt x="0" y="0"/>
                  </a:lnTo>
                  <a:lnTo>
                    <a:pt x="0" y="1124711"/>
                  </a:lnTo>
                  <a:close/>
                </a:path>
                <a:path w="2668905" h="1125220">
                  <a:moveTo>
                    <a:pt x="91440" y="937259"/>
                  </a:moveTo>
                  <a:lnTo>
                    <a:pt x="2572512" y="937259"/>
                  </a:lnTo>
                  <a:lnTo>
                    <a:pt x="2572512" y="353567"/>
                  </a:lnTo>
                  <a:lnTo>
                    <a:pt x="91440" y="353567"/>
                  </a:lnTo>
                  <a:lnTo>
                    <a:pt x="91440" y="93725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7952" y="5379720"/>
              <a:ext cx="2481580" cy="338455"/>
            </a:xfrm>
            <a:custGeom>
              <a:avLst/>
              <a:gdLst/>
              <a:ahLst/>
              <a:cxnLst/>
              <a:rect l="l" t="t" r="r" b="b"/>
              <a:pathLst>
                <a:path w="2481580" h="338454">
                  <a:moveTo>
                    <a:pt x="2481072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2481072" y="338327"/>
                  </a:lnTo>
                  <a:lnTo>
                    <a:pt x="2481072" y="0"/>
                  </a:lnTo>
                  <a:close/>
                </a:path>
              </a:pathLst>
            </a:custGeom>
            <a:solidFill>
              <a:srgbClr val="FCE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952" y="5379720"/>
              <a:ext cx="2481580" cy="338455"/>
            </a:xfrm>
            <a:custGeom>
              <a:avLst/>
              <a:gdLst/>
              <a:ahLst/>
              <a:cxnLst/>
              <a:rect l="l" t="t" r="r" b="b"/>
              <a:pathLst>
                <a:path w="2481580" h="338454">
                  <a:moveTo>
                    <a:pt x="0" y="338327"/>
                  </a:moveTo>
                  <a:lnTo>
                    <a:pt x="2481072" y="338327"/>
                  </a:lnTo>
                  <a:lnTo>
                    <a:pt x="2481072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5447" y="3304032"/>
            <a:ext cx="2923540" cy="318516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 marR="1144905">
              <a:lnSpc>
                <a:spcPct val="100000"/>
              </a:lnSpc>
              <a:spcBef>
                <a:spcPts val="325"/>
              </a:spcBef>
            </a:pPr>
            <a:r>
              <a:rPr sz="1600" b="1" spc="-10" dirty="0">
                <a:solidFill>
                  <a:srgbClr val="993300"/>
                </a:solidFill>
                <a:latin typeface="Arial"/>
                <a:cs typeface="Arial"/>
              </a:rPr>
              <a:t>Граждане, </a:t>
            </a:r>
            <a:r>
              <a:rPr sz="1600" b="1" spc="-20" dirty="0">
                <a:solidFill>
                  <a:srgbClr val="993300"/>
                </a:solidFill>
                <a:latin typeface="Arial"/>
                <a:cs typeface="Arial"/>
              </a:rPr>
              <a:t>ПОСТУПАЮЩИЕ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b="1" dirty="0">
                <a:solidFill>
                  <a:srgbClr val="993300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993300"/>
                </a:solidFill>
                <a:latin typeface="Arial"/>
                <a:cs typeface="Arial"/>
              </a:rPr>
              <a:t>обучение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1600">
              <a:latin typeface="Arial"/>
              <a:cs typeface="Arial"/>
            </a:endParaRPr>
          </a:p>
          <a:p>
            <a:pPr marL="221615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ПРЕДЕЛАХ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КВОТЫ</a:t>
            </a:r>
            <a:endParaRPr sz="1600">
              <a:latin typeface="Arial"/>
              <a:cs typeface="Arial"/>
            </a:endParaRPr>
          </a:p>
          <a:p>
            <a:pPr marL="313690" marR="326390" indent="-92075">
              <a:lnSpc>
                <a:spcPct val="137500"/>
              </a:lnSpc>
              <a:spcBef>
                <a:spcPts val="229"/>
              </a:spcBef>
            </a:pPr>
            <a:r>
              <a:rPr sz="1600" b="1" dirty="0">
                <a:latin typeface="Arial"/>
                <a:cs typeface="Arial"/>
              </a:rPr>
              <a:t>НЕ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пределах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квоты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бюджетное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обучение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платное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обучение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718496" y="2147252"/>
            <a:ext cx="5206365" cy="907415"/>
            <a:chOff x="3718496" y="2147252"/>
            <a:chExt cx="5206365" cy="907415"/>
          </a:xfrm>
        </p:grpSpPr>
        <p:sp>
          <p:nvSpPr>
            <p:cNvPr id="21" name="object 21"/>
            <p:cNvSpPr/>
            <p:nvPr/>
          </p:nvSpPr>
          <p:spPr>
            <a:xfrm>
              <a:off x="3720084" y="2148839"/>
              <a:ext cx="5203190" cy="585470"/>
            </a:xfrm>
            <a:custGeom>
              <a:avLst/>
              <a:gdLst/>
              <a:ahLst/>
              <a:cxnLst/>
              <a:rect l="l" t="t" r="r" b="b"/>
              <a:pathLst>
                <a:path w="5203190" h="585469">
                  <a:moveTo>
                    <a:pt x="0" y="585215"/>
                  </a:moveTo>
                  <a:lnTo>
                    <a:pt x="5202936" y="585215"/>
                  </a:lnTo>
                  <a:lnTo>
                    <a:pt x="5202936" y="0"/>
                  </a:lnTo>
                  <a:lnTo>
                    <a:pt x="0" y="0"/>
                  </a:lnTo>
                  <a:lnTo>
                    <a:pt x="0" y="5852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20084" y="2468879"/>
              <a:ext cx="5203190" cy="584200"/>
            </a:xfrm>
            <a:custGeom>
              <a:avLst/>
              <a:gdLst/>
              <a:ahLst/>
              <a:cxnLst/>
              <a:rect l="l" t="t" r="r" b="b"/>
              <a:pathLst>
                <a:path w="5203190" h="584200">
                  <a:moveTo>
                    <a:pt x="5202936" y="0"/>
                  </a:moveTo>
                  <a:lnTo>
                    <a:pt x="0" y="0"/>
                  </a:lnTo>
                  <a:lnTo>
                    <a:pt x="0" y="583691"/>
                  </a:lnTo>
                  <a:lnTo>
                    <a:pt x="5202936" y="583691"/>
                  </a:lnTo>
                  <a:lnTo>
                    <a:pt x="52029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20084" y="2468879"/>
              <a:ext cx="5203190" cy="584200"/>
            </a:xfrm>
            <a:custGeom>
              <a:avLst/>
              <a:gdLst/>
              <a:ahLst/>
              <a:cxnLst/>
              <a:rect l="l" t="t" r="r" b="b"/>
              <a:pathLst>
                <a:path w="5203190" h="584200">
                  <a:moveTo>
                    <a:pt x="0" y="583691"/>
                  </a:moveTo>
                  <a:lnTo>
                    <a:pt x="5202936" y="583691"/>
                  </a:lnTo>
                  <a:lnTo>
                    <a:pt x="5202936" y="0"/>
                  </a:lnTo>
                  <a:lnTo>
                    <a:pt x="0" y="0"/>
                  </a:lnTo>
                  <a:lnTo>
                    <a:pt x="0" y="5836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526535" y="1795272"/>
            <a:ext cx="5478780" cy="13233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600" b="1" dirty="0">
                <a:latin typeface="Arial"/>
                <a:cs typeface="Arial"/>
              </a:rPr>
              <a:t>подают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заявку:</a:t>
            </a:r>
            <a:endParaRPr sz="1600">
              <a:latin typeface="Arial"/>
              <a:cs typeface="Arial"/>
            </a:endParaRPr>
          </a:p>
          <a:p>
            <a:pPr marL="285750">
              <a:lnSpc>
                <a:spcPct val="100000"/>
              </a:lnSpc>
              <a:spcBef>
                <a:spcPts val="869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сроки,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определяемые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заказчиками</a:t>
            </a:r>
            <a:endParaRPr sz="1600">
              <a:latin typeface="Microsoft Sans Serif"/>
              <a:cs typeface="Microsoft Sans Serif"/>
            </a:endParaRPr>
          </a:p>
          <a:p>
            <a:pPr marL="285750">
              <a:lnSpc>
                <a:spcPct val="100000"/>
              </a:lnSpc>
              <a:spcBef>
                <a:spcPts val="600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бумажном</a:t>
            </a:r>
            <a:r>
              <a:rPr sz="1600" spc="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виде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35" dirty="0">
                <a:latin typeface="Microsoft Sans Serif"/>
                <a:cs typeface="Microsoft Sans Serif"/>
              </a:rPr>
              <a:t>заказчику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или в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организацию,</a:t>
            </a:r>
            <a:endParaRPr sz="1600">
              <a:latin typeface="Microsoft Sans Serif"/>
              <a:cs typeface="Microsoft Sans Serif"/>
            </a:endParaRPr>
          </a:p>
          <a:p>
            <a:pPr marL="285750">
              <a:lnSpc>
                <a:spcPct val="100000"/>
              </a:lnSpc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которой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обучается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гражданин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61716" y="1851660"/>
            <a:ext cx="494665" cy="228600"/>
          </a:xfrm>
          <a:custGeom>
            <a:avLst/>
            <a:gdLst/>
            <a:ahLst/>
            <a:cxnLst/>
            <a:rect l="l" t="t" r="r" b="b"/>
            <a:pathLst>
              <a:path w="494664" h="228600">
                <a:moveTo>
                  <a:pt x="265556" y="0"/>
                </a:moveTo>
                <a:lnTo>
                  <a:pt x="265556" y="228600"/>
                </a:lnTo>
                <a:lnTo>
                  <a:pt x="417956" y="152400"/>
                </a:lnTo>
                <a:lnTo>
                  <a:pt x="303656" y="152400"/>
                </a:lnTo>
                <a:lnTo>
                  <a:pt x="303656" y="76200"/>
                </a:lnTo>
                <a:lnTo>
                  <a:pt x="417956" y="76200"/>
                </a:lnTo>
                <a:lnTo>
                  <a:pt x="265556" y="0"/>
                </a:lnTo>
                <a:close/>
              </a:path>
              <a:path w="494664" h="228600">
                <a:moveTo>
                  <a:pt x="265556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265556" y="152400"/>
                </a:lnTo>
                <a:lnTo>
                  <a:pt x="265556" y="76200"/>
                </a:lnTo>
                <a:close/>
              </a:path>
              <a:path w="494664" h="228600">
                <a:moveTo>
                  <a:pt x="417956" y="76200"/>
                </a:moveTo>
                <a:lnTo>
                  <a:pt x="303656" y="76200"/>
                </a:lnTo>
                <a:lnTo>
                  <a:pt x="303656" y="152400"/>
                </a:lnTo>
                <a:lnTo>
                  <a:pt x="417956" y="152400"/>
                </a:lnTo>
                <a:lnTo>
                  <a:pt x="494156" y="114300"/>
                </a:lnTo>
                <a:lnTo>
                  <a:pt x="41795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6324" y="2625851"/>
            <a:ext cx="4937760" cy="3538854"/>
          </a:xfrm>
          <a:custGeom>
            <a:avLst/>
            <a:gdLst/>
            <a:ahLst/>
            <a:cxnLst/>
            <a:rect l="l" t="t" r="r" b="b"/>
            <a:pathLst>
              <a:path w="4937760" h="3538854">
                <a:moveTo>
                  <a:pt x="0" y="3538728"/>
                </a:moveTo>
                <a:lnTo>
                  <a:pt x="4937760" y="3538728"/>
                </a:lnTo>
                <a:lnTo>
                  <a:pt x="4937760" y="0"/>
                </a:lnTo>
                <a:lnTo>
                  <a:pt x="0" y="0"/>
                </a:lnTo>
                <a:lnTo>
                  <a:pt x="0" y="353872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6912" y="2654935"/>
            <a:ext cx="44564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подают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заявку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(в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организацию,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которую</a:t>
            </a:r>
            <a:r>
              <a:rPr sz="1400" b="1" dirty="0">
                <a:latin typeface="Arial"/>
                <a:cs typeface="Arial"/>
              </a:rPr>
              <a:t> поступает </a:t>
            </a:r>
            <a:r>
              <a:rPr sz="1400" b="1" spc="-10" dirty="0">
                <a:latin typeface="Arial"/>
                <a:cs typeface="Arial"/>
              </a:rPr>
              <a:t>гражданин)</a:t>
            </a:r>
            <a:r>
              <a:rPr sz="1600" spc="-10" dirty="0">
                <a:latin typeface="Microsoft Sans Serif"/>
                <a:cs typeface="Microsoft Sans Serif"/>
              </a:rPr>
              <a:t>:</a:t>
            </a:r>
            <a:endParaRPr sz="1600">
              <a:latin typeface="Microsoft Sans Serif"/>
              <a:cs typeface="Microsoft Sans Serif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2480" y="3243008"/>
          <a:ext cx="4540250" cy="2799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40250"/>
              </a:tblGrid>
              <a:tr h="1180465">
                <a:tc>
                  <a:txBody>
                    <a:bodyPr/>
                    <a:lstStyle/>
                    <a:p>
                      <a:pPr marL="91440" marR="996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электронном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 виде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посредством</a:t>
                      </a:r>
                      <a:r>
                        <a:rPr sz="16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ЕПГУ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одновременно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подачей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заявления</a:t>
                      </a:r>
                      <a:r>
                        <a:rPr sz="16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приеме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обучение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(в</a:t>
                      </a:r>
                      <a:r>
                        <a:rPr sz="16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2024</a:t>
                      </a:r>
                      <a:r>
                        <a:rPr sz="16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году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–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бакалавриат,</a:t>
                      </a:r>
                      <a:r>
                        <a:rPr sz="16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специалитет)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или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001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1203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20" dirty="0">
                          <a:latin typeface="Microsoft Sans Serif"/>
                          <a:cs typeface="Microsoft Sans Serif"/>
                        </a:rPr>
                        <a:t>бумажном</a:t>
                      </a:r>
                      <a:r>
                        <a:rPr sz="16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виде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организацию,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6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которую</a:t>
                      </a:r>
                      <a:r>
                        <a:rPr sz="16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поступает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гражданин,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6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позднее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дня</a:t>
                      </a:r>
                      <a:r>
                        <a:rPr sz="1600" b="1" u="sng" spc="-5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завершения</a:t>
                      </a:r>
                      <a:r>
                        <a:rPr sz="16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приема</a:t>
                      </a:r>
                      <a:r>
                        <a:rPr sz="1600" b="1" u="sng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документов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6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поступающих</a:t>
                      </a:r>
                      <a:r>
                        <a:rPr sz="16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6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600" spc="-10" dirty="0">
                          <a:latin typeface="Microsoft Sans Serif"/>
                          <a:cs typeface="Microsoft Sans Serif"/>
                        </a:rPr>
                        <a:t>обучение</a:t>
                      </a:r>
                      <a:endParaRPr sz="16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517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7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797" y="218643"/>
            <a:ext cx="7241540" cy="135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Заявки</a:t>
            </a:r>
            <a:r>
              <a:rPr sz="1800" b="1" u="sng" spc="-5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на</a:t>
            </a:r>
            <a:r>
              <a:rPr sz="1800" b="1" u="sng" spc="-7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заключение</a:t>
            </a:r>
            <a:r>
              <a:rPr sz="1800" b="1" u="sng" spc="-4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договоров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целевом</a:t>
            </a:r>
            <a:r>
              <a:rPr sz="1800" b="1" u="sng" spc="-3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обучении</a:t>
            </a:r>
            <a:endParaRPr sz="1800">
              <a:latin typeface="Arial"/>
              <a:cs typeface="Arial"/>
            </a:endParaRPr>
          </a:p>
          <a:p>
            <a:pPr marL="1437005" algn="ctr">
              <a:lnSpc>
                <a:spcPct val="100000"/>
              </a:lnSpc>
              <a:spcBef>
                <a:spcPts val="1325"/>
              </a:spcBef>
            </a:pPr>
            <a:r>
              <a:rPr sz="2000" b="1" dirty="0">
                <a:latin typeface="Arial"/>
                <a:cs typeface="Arial"/>
              </a:rPr>
              <a:t>Подача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заявки</a:t>
            </a:r>
            <a:endParaRPr sz="2000">
              <a:latin typeface="Arial"/>
              <a:cs typeface="Arial"/>
            </a:endParaRPr>
          </a:p>
          <a:p>
            <a:pPr marL="1438275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заключение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договора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целевом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обучении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6324" y="1937004"/>
            <a:ext cx="4937760" cy="707390"/>
          </a:xfrm>
          <a:custGeom>
            <a:avLst/>
            <a:gdLst/>
            <a:ahLst/>
            <a:cxnLst/>
            <a:rect l="l" t="t" r="r" b="b"/>
            <a:pathLst>
              <a:path w="4937760" h="707389">
                <a:moveTo>
                  <a:pt x="4937760" y="0"/>
                </a:moveTo>
                <a:lnTo>
                  <a:pt x="0" y="0"/>
                </a:lnTo>
                <a:lnTo>
                  <a:pt x="0" y="707136"/>
                </a:lnTo>
                <a:lnTo>
                  <a:pt x="4937760" y="707136"/>
                </a:lnTo>
                <a:lnTo>
                  <a:pt x="49377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6324" y="1937004"/>
            <a:ext cx="4937760" cy="70739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2000" b="1" dirty="0">
                <a:solidFill>
                  <a:srgbClr val="993300"/>
                </a:solidFill>
                <a:latin typeface="Arial"/>
                <a:cs typeface="Arial"/>
              </a:rPr>
              <a:t>Граждане,</a:t>
            </a:r>
            <a:r>
              <a:rPr sz="2000" b="1" spc="-12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993300"/>
                </a:solidFill>
                <a:latin typeface="Arial"/>
                <a:cs typeface="Arial"/>
              </a:rPr>
              <a:t>ПОСТУПАЮЩИЕ</a:t>
            </a:r>
            <a:endParaRPr sz="20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2000" b="1" dirty="0">
                <a:solidFill>
                  <a:srgbClr val="993300"/>
                </a:solidFill>
                <a:latin typeface="Arial"/>
                <a:cs typeface="Arial"/>
              </a:rPr>
              <a:t>на</a:t>
            </a:r>
            <a:r>
              <a:rPr sz="2000" b="1" spc="-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993300"/>
                </a:solidFill>
                <a:latin typeface="Arial"/>
                <a:cs typeface="Arial"/>
              </a:rPr>
              <a:t>обучение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57013" y="3232785"/>
            <a:ext cx="1700530" cy="2841625"/>
            <a:chOff x="5057013" y="3232785"/>
            <a:chExt cx="1700530" cy="2841625"/>
          </a:xfrm>
        </p:grpSpPr>
        <p:sp>
          <p:nvSpPr>
            <p:cNvPr id="11" name="object 11"/>
            <p:cNvSpPr/>
            <p:nvPr/>
          </p:nvSpPr>
          <p:spPr>
            <a:xfrm>
              <a:off x="5511292" y="3931919"/>
              <a:ext cx="1246505" cy="1487170"/>
            </a:xfrm>
            <a:custGeom>
              <a:avLst/>
              <a:gdLst/>
              <a:ahLst/>
              <a:cxnLst/>
              <a:rect l="l" t="t" r="r" b="b"/>
              <a:pathLst>
                <a:path w="1246504" h="1487170">
                  <a:moveTo>
                    <a:pt x="1245997" y="1470025"/>
                  </a:moveTo>
                  <a:lnTo>
                    <a:pt x="1212850" y="1431417"/>
                  </a:lnTo>
                  <a:lnTo>
                    <a:pt x="1079500" y="1276108"/>
                  </a:lnTo>
                  <a:lnTo>
                    <a:pt x="1049959" y="1346428"/>
                  </a:lnTo>
                  <a:lnTo>
                    <a:pt x="29464" y="917321"/>
                  </a:lnTo>
                  <a:lnTo>
                    <a:pt x="0" y="987679"/>
                  </a:lnTo>
                  <a:lnTo>
                    <a:pt x="1020483" y="1416646"/>
                  </a:lnTo>
                  <a:lnTo>
                    <a:pt x="990981" y="1486916"/>
                  </a:lnTo>
                  <a:lnTo>
                    <a:pt x="1245997" y="1470025"/>
                  </a:lnTo>
                  <a:close/>
                </a:path>
                <a:path w="1246504" h="1487170">
                  <a:moveTo>
                    <a:pt x="1245997" y="27432"/>
                  </a:moveTo>
                  <a:lnTo>
                    <a:pt x="991857" y="0"/>
                  </a:lnTo>
                  <a:lnTo>
                    <a:pt x="1018451" y="71437"/>
                  </a:lnTo>
                  <a:lnTo>
                    <a:pt x="1397" y="449961"/>
                  </a:lnTo>
                  <a:lnTo>
                    <a:pt x="28067" y="521335"/>
                  </a:lnTo>
                  <a:lnTo>
                    <a:pt x="1045032" y="142849"/>
                  </a:lnTo>
                  <a:lnTo>
                    <a:pt x="1071626" y="214249"/>
                  </a:lnTo>
                  <a:lnTo>
                    <a:pt x="1217307" y="58166"/>
                  </a:lnTo>
                  <a:lnTo>
                    <a:pt x="1245997" y="27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85588" y="3261360"/>
              <a:ext cx="398145" cy="2784475"/>
            </a:xfrm>
            <a:custGeom>
              <a:avLst/>
              <a:gdLst/>
              <a:ahLst/>
              <a:cxnLst/>
              <a:rect l="l" t="t" r="r" b="b"/>
              <a:pathLst>
                <a:path w="398145" h="2784475">
                  <a:moveTo>
                    <a:pt x="0" y="0"/>
                  </a:moveTo>
                  <a:lnTo>
                    <a:pt x="53980" y="2615"/>
                  </a:lnTo>
                  <a:lnTo>
                    <a:pt x="105752" y="10234"/>
                  </a:lnTo>
                  <a:lnTo>
                    <a:pt x="154840" y="22514"/>
                  </a:lnTo>
                  <a:lnTo>
                    <a:pt x="200772" y="39115"/>
                  </a:lnTo>
                  <a:lnTo>
                    <a:pt x="243074" y="59696"/>
                  </a:lnTo>
                  <a:lnTo>
                    <a:pt x="281273" y="83915"/>
                  </a:lnTo>
                  <a:lnTo>
                    <a:pt x="314894" y="111430"/>
                  </a:lnTo>
                  <a:lnTo>
                    <a:pt x="343464" y="141901"/>
                  </a:lnTo>
                  <a:lnTo>
                    <a:pt x="366510" y="174986"/>
                  </a:lnTo>
                  <a:lnTo>
                    <a:pt x="383557" y="210343"/>
                  </a:lnTo>
                  <a:lnTo>
                    <a:pt x="394133" y="247632"/>
                  </a:lnTo>
                  <a:lnTo>
                    <a:pt x="397763" y="286512"/>
                  </a:lnTo>
                  <a:lnTo>
                    <a:pt x="397763" y="2497810"/>
                  </a:lnTo>
                  <a:lnTo>
                    <a:pt x="394133" y="2536692"/>
                  </a:lnTo>
                  <a:lnTo>
                    <a:pt x="383557" y="2573985"/>
                  </a:lnTo>
                  <a:lnTo>
                    <a:pt x="366510" y="2609345"/>
                  </a:lnTo>
                  <a:lnTo>
                    <a:pt x="343464" y="2642433"/>
                  </a:lnTo>
                  <a:lnTo>
                    <a:pt x="314894" y="2672906"/>
                  </a:lnTo>
                  <a:lnTo>
                    <a:pt x="281273" y="2700424"/>
                  </a:lnTo>
                  <a:lnTo>
                    <a:pt x="243074" y="2724645"/>
                  </a:lnTo>
                  <a:lnTo>
                    <a:pt x="200772" y="2745228"/>
                  </a:lnTo>
                  <a:lnTo>
                    <a:pt x="154840" y="2761831"/>
                  </a:lnTo>
                  <a:lnTo>
                    <a:pt x="105752" y="2774112"/>
                  </a:lnTo>
                  <a:lnTo>
                    <a:pt x="53980" y="2781732"/>
                  </a:lnTo>
                  <a:lnTo>
                    <a:pt x="0" y="2784347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57416" y="4893564"/>
            <a:ext cx="2091055" cy="1016635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latin typeface="Arial"/>
                <a:cs typeface="Arial"/>
              </a:rPr>
              <a:t>ЗАЯВКА</a:t>
            </a:r>
            <a:endParaRPr sz="2000">
              <a:latin typeface="Arial"/>
              <a:cs typeface="Arial"/>
            </a:endParaRPr>
          </a:p>
          <a:p>
            <a:pPr marL="107950" marR="100965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заключение договора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57416" y="3450335"/>
            <a:ext cx="2091055" cy="1016635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latin typeface="Arial"/>
                <a:cs typeface="Arial"/>
              </a:rPr>
              <a:t>ЗАЯВЛЕНИЕ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приеме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обучение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791" y="1868423"/>
            <a:ext cx="4762500" cy="107759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600" dirty="0">
                <a:latin typeface="Microsoft Sans Serif"/>
                <a:cs typeface="Microsoft Sans Serif"/>
              </a:rPr>
              <a:t>Прием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обучение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программам</a:t>
            </a:r>
            <a:endParaRPr sz="16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бакалавриата,</a:t>
            </a:r>
            <a:r>
              <a:rPr sz="1600" b="1" u="sng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специалитета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8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4797" y="218643"/>
            <a:ext cx="8197215" cy="135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Заявки</a:t>
            </a:r>
            <a:r>
              <a:rPr sz="1800" b="1" u="sng" spc="-5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на</a:t>
            </a:r>
            <a:r>
              <a:rPr sz="1800" b="1" u="sng" spc="-7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заключение</a:t>
            </a:r>
            <a:r>
              <a:rPr sz="1800" b="1" u="sng" spc="-4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договоров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</a:t>
            </a:r>
            <a:r>
              <a:rPr sz="1800" b="1" u="sng" spc="-6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целевом</a:t>
            </a:r>
            <a:r>
              <a:rPr sz="1800" b="1" u="sng" spc="-35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0" dirty="0">
                <a:solidFill>
                  <a:srgbClr val="993300"/>
                </a:solidFill>
                <a:uFill>
                  <a:solidFill>
                    <a:srgbClr val="993300"/>
                  </a:solidFill>
                </a:uFill>
                <a:latin typeface="Arial"/>
                <a:cs typeface="Arial"/>
              </a:rPr>
              <a:t>обучении</a:t>
            </a:r>
            <a:endParaRPr sz="1800">
              <a:latin typeface="Arial"/>
              <a:cs typeface="Arial"/>
            </a:endParaRPr>
          </a:p>
          <a:p>
            <a:pPr marL="2622550" marR="5080" indent="-2127885">
              <a:lnSpc>
                <a:spcPct val="100000"/>
              </a:lnSpc>
              <a:spcBef>
                <a:spcPts val="1325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Подача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заявки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заключение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договора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целевом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обучении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поступающими</a:t>
            </a:r>
            <a:r>
              <a:rPr sz="2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20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2024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году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05127" y="3304032"/>
            <a:ext cx="2807335" cy="1663064"/>
            <a:chOff x="1405127" y="3304032"/>
            <a:chExt cx="2807335" cy="1663064"/>
          </a:xfrm>
        </p:grpSpPr>
        <p:sp>
          <p:nvSpPr>
            <p:cNvPr id="7" name="object 7"/>
            <p:cNvSpPr/>
            <p:nvPr/>
          </p:nvSpPr>
          <p:spPr>
            <a:xfrm>
              <a:off x="2729483" y="3304032"/>
              <a:ext cx="228600" cy="773430"/>
            </a:xfrm>
            <a:custGeom>
              <a:avLst/>
              <a:gdLst/>
              <a:ahLst/>
              <a:cxnLst/>
              <a:rect l="l" t="t" r="r" b="b"/>
              <a:pathLst>
                <a:path w="228600" h="773429">
                  <a:moveTo>
                    <a:pt x="76200" y="544702"/>
                  </a:moveTo>
                  <a:lnTo>
                    <a:pt x="0" y="544702"/>
                  </a:lnTo>
                  <a:lnTo>
                    <a:pt x="114300" y="773302"/>
                  </a:lnTo>
                  <a:lnTo>
                    <a:pt x="209550" y="582802"/>
                  </a:lnTo>
                  <a:lnTo>
                    <a:pt x="76200" y="582802"/>
                  </a:lnTo>
                  <a:lnTo>
                    <a:pt x="76200" y="544702"/>
                  </a:lnTo>
                  <a:close/>
                </a:path>
                <a:path w="228600" h="773429">
                  <a:moveTo>
                    <a:pt x="152400" y="0"/>
                  </a:moveTo>
                  <a:lnTo>
                    <a:pt x="76200" y="0"/>
                  </a:lnTo>
                  <a:lnTo>
                    <a:pt x="76200" y="582802"/>
                  </a:lnTo>
                  <a:lnTo>
                    <a:pt x="152400" y="582802"/>
                  </a:lnTo>
                  <a:lnTo>
                    <a:pt x="152400" y="0"/>
                  </a:lnTo>
                  <a:close/>
                </a:path>
                <a:path w="228600" h="773429">
                  <a:moveTo>
                    <a:pt x="228600" y="544702"/>
                  </a:moveTo>
                  <a:lnTo>
                    <a:pt x="152400" y="544702"/>
                  </a:lnTo>
                  <a:lnTo>
                    <a:pt x="152400" y="582802"/>
                  </a:lnTo>
                  <a:lnTo>
                    <a:pt x="209550" y="582802"/>
                  </a:lnTo>
                  <a:lnTo>
                    <a:pt x="228600" y="5447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5127" y="4058412"/>
              <a:ext cx="2807335" cy="908685"/>
            </a:xfrm>
            <a:custGeom>
              <a:avLst/>
              <a:gdLst/>
              <a:ahLst/>
              <a:cxnLst/>
              <a:rect l="l" t="t" r="r" b="b"/>
              <a:pathLst>
                <a:path w="2807335" h="908685">
                  <a:moveTo>
                    <a:pt x="0" y="908303"/>
                  </a:moveTo>
                  <a:lnTo>
                    <a:pt x="2807208" y="908303"/>
                  </a:lnTo>
                  <a:lnTo>
                    <a:pt x="2807208" y="0"/>
                  </a:lnTo>
                  <a:lnTo>
                    <a:pt x="0" y="0"/>
                  </a:lnTo>
                  <a:lnTo>
                    <a:pt x="0" y="9083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227320" y="1868423"/>
            <a:ext cx="3712845" cy="107759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180975" marR="172085" algn="ctr">
              <a:lnSpc>
                <a:spcPct val="100000"/>
              </a:lnSpc>
              <a:spcBef>
                <a:spcPts val="325"/>
              </a:spcBef>
            </a:pPr>
            <a:r>
              <a:rPr sz="1600" dirty="0">
                <a:latin typeface="Microsoft Sans Serif"/>
                <a:cs typeface="Microsoft Sans Serif"/>
              </a:rPr>
              <a:t>Прием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обучение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программам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магистратуры,</a:t>
            </a:r>
            <a:r>
              <a:rPr sz="1600" b="1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аспирантуры,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ординатуры,</a:t>
            </a:r>
            <a:endParaRPr sz="16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16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ассистентуры-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стажировки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127" y="4058411"/>
            <a:ext cx="2807335" cy="90868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455930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электронном </a:t>
            </a:r>
            <a:r>
              <a:rPr sz="1600" spc="-20" dirty="0">
                <a:latin typeface="Microsoft Sans Serif"/>
                <a:cs typeface="Microsoft Sans Serif"/>
              </a:rPr>
              <a:t>виде</a:t>
            </a:r>
            <a:endParaRPr sz="1600">
              <a:latin typeface="Microsoft Sans Serif"/>
              <a:cs typeface="Microsoft Sans Serif"/>
            </a:endParaRPr>
          </a:p>
          <a:p>
            <a:pPr marL="450215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посредством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ЕПГУ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2376" y="4058411"/>
            <a:ext cx="3436620" cy="90868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бумажном</a:t>
            </a:r>
            <a:r>
              <a:rPr sz="1600" spc="-1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виде</a:t>
            </a:r>
            <a:endParaRPr sz="1600">
              <a:latin typeface="Microsoft Sans Serif"/>
              <a:cs typeface="Microsoft Sans Serif"/>
            </a:endParaRPr>
          </a:p>
          <a:p>
            <a:pPr marL="395605" marR="388620" algn="ctr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10" dirty="0">
                <a:latin typeface="Arial"/>
                <a:cs typeface="Arial"/>
              </a:rPr>
              <a:t> организацию,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которую </a:t>
            </a:r>
            <a:r>
              <a:rPr sz="1600" b="1" dirty="0">
                <a:latin typeface="Arial"/>
                <a:cs typeface="Arial"/>
              </a:rPr>
              <a:t>поступает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гражданин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0791" y="2945892"/>
            <a:ext cx="4762500" cy="33845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latin typeface="Arial"/>
                <a:cs typeface="Arial"/>
              </a:rPr>
              <a:t>ЗАЯВКУ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МОЖНО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ПОДАТЬ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27320" y="2945892"/>
            <a:ext cx="3712845" cy="33845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latin typeface="Arial"/>
                <a:cs typeface="Arial"/>
              </a:rPr>
              <a:t>ЗАЯВКУ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МОЖНО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ПОДАТЬ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9095" y="3253994"/>
            <a:ext cx="1029969" cy="803910"/>
          </a:xfrm>
          <a:custGeom>
            <a:avLst/>
            <a:gdLst/>
            <a:ahLst/>
            <a:cxnLst/>
            <a:rect l="l" t="t" r="r" b="b"/>
            <a:pathLst>
              <a:path w="1029970" h="803910">
                <a:moveTo>
                  <a:pt x="825534" y="694488"/>
                </a:moveTo>
                <a:lnTo>
                  <a:pt x="779144" y="754887"/>
                </a:lnTo>
                <a:lnTo>
                  <a:pt x="1029969" y="803528"/>
                </a:lnTo>
                <a:lnTo>
                  <a:pt x="988277" y="717676"/>
                </a:lnTo>
                <a:lnTo>
                  <a:pt x="855726" y="717676"/>
                </a:lnTo>
                <a:lnTo>
                  <a:pt x="825534" y="694488"/>
                </a:lnTo>
                <a:close/>
              </a:path>
              <a:path w="1029970" h="803910">
                <a:moveTo>
                  <a:pt x="871938" y="634070"/>
                </a:moveTo>
                <a:lnTo>
                  <a:pt x="825534" y="694488"/>
                </a:lnTo>
                <a:lnTo>
                  <a:pt x="855726" y="717676"/>
                </a:lnTo>
                <a:lnTo>
                  <a:pt x="902080" y="657224"/>
                </a:lnTo>
                <a:lnTo>
                  <a:pt x="871938" y="634070"/>
                </a:lnTo>
                <a:close/>
              </a:path>
              <a:path w="1029970" h="803910">
                <a:moveTo>
                  <a:pt x="918337" y="573658"/>
                </a:moveTo>
                <a:lnTo>
                  <a:pt x="871938" y="634070"/>
                </a:lnTo>
                <a:lnTo>
                  <a:pt x="902080" y="657224"/>
                </a:lnTo>
                <a:lnTo>
                  <a:pt x="855726" y="717676"/>
                </a:lnTo>
                <a:lnTo>
                  <a:pt x="988277" y="717676"/>
                </a:lnTo>
                <a:lnTo>
                  <a:pt x="918337" y="573658"/>
                </a:lnTo>
                <a:close/>
              </a:path>
              <a:path w="1029970" h="803910">
                <a:moveTo>
                  <a:pt x="46481" y="0"/>
                </a:moveTo>
                <a:lnTo>
                  <a:pt x="0" y="60451"/>
                </a:lnTo>
                <a:lnTo>
                  <a:pt x="825534" y="694488"/>
                </a:lnTo>
                <a:lnTo>
                  <a:pt x="871938" y="634070"/>
                </a:lnTo>
                <a:lnTo>
                  <a:pt x="464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30340" y="3261867"/>
            <a:ext cx="593090" cy="795655"/>
          </a:xfrm>
          <a:custGeom>
            <a:avLst/>
            <a:gdLst/>
            <a:ahLst/>
            <a:cxnLst/>
            <a:rect l="l" t="t" r="r" b="b"/>
            <a:pathLst>
              <a:path w="593090" h="795654">
                <a:moveTo>
                  <a:pt x="41909" y="543560"/>
                </a:moveTo>
                <a:lnTo>
                  <a:pt x="0" y="795655"/>
                </a:lnTo>
                <a:lnTo>
                  <a:pt x="226821" y="677926"/>
                </a:lnTo>
                <a:lnTo>
                  <a:pt x="207596" y="663956"/>
                </a:lnTo>
                <a:lnTo>
                  <a:pt x="142875" y="663956"/>
                </a:lnTo>
                <a:lnTo>
                  <a:pt x="81152" y="619125"/>
                </a:lnTo>
                <a:lnTo>
                  <a:pt x="103533" y="588338"/>
                </a:lnTo>
                <a:lnTo>
                  <a:pt x="41909" y="543560"/>
                </a:lnTo>
                <a:close/>
              </a:path>
              <a:path w="593090" h="795654">
                <a:moveTo>
                  <a:pt x="103533" y="588338"/>
                </a:moveTo>
                <a:lnTo>
                  <a:pt x="81152" y="619125"/>
                </a:lnTo>
                <a:lnTo>
                  <a:pt x="142875" y="663956"/>
                </a:lnTo>
                <a:lnTo>
                  <a:pt x="165243" y="633180"/>
                </a:lnTo>
                <a:lnTo>
                  <a:pt x="103533" y="588338"/>
                </a:lnTo>
                <a:close/>
              </a:path>
              <a:path w="593090" h="795654">
                <a:moveTo>
                  <a:pt x="165243" y="633180"/>
                </a:moveTo>
                <a:lnTo>
                  <a:pt x="142875" y="663956"/>
                </a:lnTo>
                <a:lnTo>
                  <a:pt x="207596" y="663956"/>
                </a:lnTo>
                <a:lnTo>
                  <a:pt x="165243" y="633180"/>
                </a:lnTo>
                <a:close/>
              </a:path>
              <a:path w="593090" h="795654">
                <a:moveTo>
                  <a:pt x="531240" y="0"/>
                </a:moveTo>
                <a:lnTo>
                  <a:pt x="103533" y="588338"/>
                </a:lnTo>
                <a:lnTo>
                  <a:pt x="165243" y="633180"/>
                </a:lnTo>
                <a:lnTo>
                  <a:pt x="592962" y="44704"/>
                </a:lnTo>
                <a:lnTo>
                  <a:pt x="531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05127" y="4966715"/>
            <a:ext cx="2807335" cy="1630680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67995" marR="460375" algn="ctr">
              <a:lnSpc>
                <a:spcPct val="100000"/>
              </a:lnSpc>
              <a:spcBef>
                <a:spcPts val="305"/>
              </a:spcBef>
            </a:pPr>
            <a:r>
              <a:rPr sz="2000" b="1" spc="-10" dirty="0">
                <a:latin typeface="Arial"/>
                <a:cs typeface="Arial"/>
              </a:rPr>
              <a:t>одновременно </a:t>
            </a:r>
            <a:r>
              <a:rPr sz="2000" b="1" dirty="0">
                <a:latin typeface="Arial"/>
                <a:cs typeface="Arial"/>
              </a:rPr>
              <a:t>с</a:t>
            </a:r>
            <a:r>
              <a:rPr sz="2000" b="1" spc="-10" dirty="0">
                <a:latin typeface="Arial"/>
                <a:cs typeface="Arial"/>
              </a:rPr>
              <a:t> подачей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заявления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приеме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обучение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32376" y="4966715"/>
            <a:ext cx="3436620" cy="1630680"/>
          </a:xfrm>
          <a:prstGeom prst="rect">
            <a:avLst/>
          </a:prstGeom>
          <a:solidFill>
            <a:srgbClr val="FCEADA"/>
          </a:solidFill>
          <a:ln w="317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455295" marR="446405" algn="ctr">
              <a:lnSpc>
                <a:spcPct val="100000"/>
              </a:lnSpc>
              <a:spcBef>
                <a:spcPts val="305"/>
              </a:spcBef>
            </a:pPr>
            <a:r>
              <a:rPr sz="2000" b="1" dirty="0">
                <a:latin typeface="Arial"/>
                <a:cs typeface="Arial"/>
              </a:rPr>
              <a:t>не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позднее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дня </a:t>
            </a:r>
            <a:r>
              <a:rPr sz="2000" b="1" dirty="0">
                <a:latin typeface="Arial"/>
                <a:cs typeface="Arial"/>
              </a:rPr>
              <a:t>завершения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приема документов</a:t>
            </a:r>
            <a:endParaRPr sz="2000">
              <a:latin typeface="Arial"/>
              <a:cs typeface="Arial"/>
            </a:endParaRPr>
          </a:p>
          <a:p>
            <a:pPr marL="758190" marR="748665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от</a:t>
            </a:r>
            <a:r>
              <a:rPr sz="2000" spc="-3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поступающих </a:t>
            </a: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обучение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52081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63659" y="81534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7E7E7E"/>
                </a:solidFill>
                <a:latin typeface="Microsoft Sans Serif"/>
                <a:cs typeface="Microsoft Sans Serif"/>
              </a:rPr>
              <a:t>9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4797" y="218643"/>
            <a:ext cx="4226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88054" y="3525520"/>
            <a:ext cx="886460" cy="1205230"/>
          </a:xfrm>
          <a:custGeom>
            <a:avLst/>
            <a:gdLst/>
            <a:ahLst/>
            <a:cxnLst/>
            <a:rect l="l" t="t" r="r" b="b"/>
            <a:pathLst>
              <a:path w="886460" h="1205229">
                <a:moveTo>
                  <a:pt x="721128" y="1042260"/>
                </a:moveTo>
                <a:lnTo>
                  <a:pt x="659384" y="1086865"/>
                </a:lnTo>
                <a:lnTo>
                  <a:pt x="885952" y="1205229"/>
                </a:lnTo>
                <a:lnTo>
                  <a:pt x="864337" y="1073149"/>
                </a:lnTo>
                <a:lnTo>
                  <a:pt x="743458" y="1073149"/>
                </a:lnTo>
                <a:lnTo>
                  <a:pt x="721128" y="1042260"/>
                </a:lnTo>
                <a:close/>
              </a:path>
              <a:path w="886460" h="1205229">
                <a:moveTo>
                  <a:pt x="782905" y="997632"/>
                </a:moveTo>
                <a:lnTo>
                  <a:pt x="721128" y="1042260"/>
                </a:lnTo>
                <a:lnTo>
                  <a:pt x="743458" y="1073149"/>
                </a:lnTo>
                <a:lnTo>
                  <a:pt x="805180" y="1028445"/>
                </a:lnTo>
                <a:lnTo>
                  <a:pt x="782905" y="997632"/>
                </a:lnTo>
                <a:close/>
              </a:path>
              <a:path w="886460" h="1205229">
                <a:moveTo>
                  <a:pt x="844677" y="953007"/>
                </a:moveTo>
                <a:lnTo>
                  <a:pt x="782905" y="997632"/>
                </a:lnTo>
                <a:lnTo>
                  <a:pt x="805180" y="1028445"/>
                </a:lnTo>
                <a:lnTo>
                  <a:pt x="743458" y="1073149"/>
                </a:lnTo>
                <a:lnTo>
                  <a:pt x="864337" y="1073149"/>
                </a:lnTo>
                <a:lnTo>
                  <a:pt x="844677" y="953007"/>
                </a:lnTo>
                <a:close/>
              </a:path>
              <a:path w="886460" h="1205229">
                <a:moveTo>
                  <a:pt x="61722" y="0"/>
                </a:moveTo>
                <a:lnTo>
                  <a:pt x="0" y="44703"/>
                </a:lnTo>
                <a:lnTo>
                  <a:pt x="721128" y="1042260"/>
                </a:lnTo>
                <a:lnTo>
                  <a:pt x="782905" y="997632"/>
                </a:lnTo>
                <a:lnTo>
                  <a:pt x="617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25696" y="4376928"/>
            <a:ext cx="3674745" cy="70866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10"/>
              </a:spcBef>
            </a:pPr>
            <a:r>
              <a:rPr sz="2000" b="1" spc="-10" dirty="0">
                <a:latin typeface="Arial"/>
                <a:cs typeface="Arial"/>
              </a:rPr>
              <a:t>ЗАЯВЛЕНИЕ</a:t>
            </a:r>
            <a:endParaRPr sz="20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приеме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на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обучение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0644" y="2898648"/>
            <a:ext cx="3709670" cy="101663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15"/>
              </a:spcBef>
            </a:pPr>
            <a:r>
              <a:rPr sz="2000" b="1" spc="-10" dirty="0">
                <a:latin typeface="Arial"/>
                <a:cs typeface="Arial"/>
              </a:rPr>
              <a:t>ЗАЯВКА</a:t>
            </a:r>
            <a:endParaRPr sz="20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заключение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договора</a:t>
            </a:r>
            <a:endParaRPr sz="2000">
              <a:latin typeface="Microsoft Sans Serif"/>
              <a:cs typeface="Microsoft Sans Serif"/>
            </a:endParaRPr>
          </a:p>
          <a:p>
            <a:pPr marL="2540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-3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целевом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обучении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1267" y="3145535"/>
            <a:ext cx="2479675" cy="5232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290"/>
              </a:spcBef>
            </a:pPr>
            <a:r>
              <a:rPr sz="2800" b="1" spc="-10" dirty="0">
                <a:latin typeface="Arial"/>
                <a:cs typeface="Arial"/>
              </a:rPr>
              <a:t>ГРАЖДАНИН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64635" y="3247644"/>
            <a:ext cx="810260" cy="228600"/>
          </a:xfrm>
          <a:custGeom>
            <a:avLst/>
            <a:gdLst/>
            <a:ahLst/>
            <a:cxnLst/>
            <a:rect l="l" t="t" r="r" b="b"/>
            <a:pathLst>
              <a:path w="810260" h="228600">
                <a:moveTo>
                  <a:pt x="581405" y="0"/>
                </a:moveTo>
                <a:lnTo>
                  <a:pt x="581405" y="228600"/>
                </a:lnTo>
                <a:lnTo>
                  <a:pt x="733805" y="152400"/>
                </a:lnTo>
                <a:lnTo>
                  <a:pt x="619505" y="152400"/>
                </a:lnTo>
                <a:lnTo>
                  <a:pt x="619505" y="76200"/>
                </a:lnTo>
                <a:lnTo>
                  <a:pt x="733805" y="76200"/>
                </a:lnTo>
                <a:lnTo>
                  <a:pt x="581405" y="0"/>
                </a:lnTo>
                <a:close/>
              </a:path>
              <a:path w="810260" h="228600">
                <a:moveTo>
                  <a:pt x="581405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81405" y="152400"/>
                </a:lnTo>
                <a:lnTo>
                  <a:pt x="581405" y="76200"/>
                </a:lnTo>
                <a:close/>
              </a:path>
              <a:path w="810260" h="228600">
                <a:moveTo>
                  <a:pt x="733805" y="76200"/>
                </a:moveTo>
                <a:lnTo>
                  <a:pt x="619505" y="76200"/>
                </a:lnTo>
                <a:lnTo>
                  <a:pt x="619505" y="152400"/>
                </a:lnTo>
                <a:lnTo>
                  <a:pt x="733805" y="152400"/>
                </a:lnTo>
                <a:lnTo>
                  <a:pt x="810005" y="114300"/>
                </a:lnTo>
                <a:lnTo>
                  <a:pt x="733805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05839" y="1568196"/>
            <a:ext cx="2475230" cy="5232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285"/>
              </a:spcBef>
            </a:pPr>
            <a:r>
              <a:rPr sz="2800" b="1" spc="-10" dirty="0">
                <a:latin typeface="Arial"/>
                <a:cs typeface="Arial"/>
              </a:rPr>
              <a:t>ЗАКАЗЧИК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64635" y="1734311"/>
            <a:ext cx="771525" cy="228600"/>
          </a:xfrm>
          <a:custGeom>
            <a:avLst/>
            <a:gdLst/>
            <a:ahLst/>
            <a:cxnLst/>
            <a:rect l="l" t="t" r="r" b="b"/>
            <a:pathLst>
              <a:path w="771525" h="228600">
                <a:moveTo>
                  <a:pt x="542925" y="0"/>
                </a:moveTo>
                <a:lnTo>
                  <a:pt x="542925" y="228600"/>
                </a:lnTo>
                <a:lnTo>
                  <a:pt x="695325" y="152400"/>
                </a:lnTo>
                <a:lnTo>
                  <a:pt x="581025" y="152400"/>
                </a:lnTo>
                <a:lnTo>
                  <a:pt x="581025" y="76200"/>
                </a:lnTo>
                <a:lnTo>
                  <a:pt x="695325" y="76200"/>
                </a:lnTo>
                <a:lnTo>
                  <a:pt x="542925" y="0"/>
                </a:lnTo>
                <a:close/>
              </a:path>
              <a:path w="771525" h="228600">
                <a:moveTo>
                  <a:pt x="542925" y="76200"/>
                </a:moveTo>
                <a:lnTo>
                  <a:pt x="0" y="76200"/>
                </a:lnTo>
                <a:lnTo>
                  <a:pt x="0" y="152400"/>
                </a:lnTo>
                <a:lnTo>
                  <a:pt x="542925" y="152400"/>
                </a:lnTo>
                <a:lnTo>
                  <a:pt x="542925" y="76200"/>
                </a:lnTo>
                <a:close/>
              </a:path>
              <a:path w="771525" h="228600">
                <a:moveTo>
                  <a:pt x="695325" y="76200"/>
                </a:moveTo>
                <a:lnTo>
                  <a:pt x="581025" y="76200"/>
                </a:lnTo>
                <a:lnTo>
                  <a:pt x="581025" y="152400"/>
                </a:lnTo>
                <a:lnTo>
                  <a:pt x="695325" y="152400"/>
                </a:lnTo>
                <a:lnTo>
                  <a:pt x="771525" y="114300"/>
                </a:lnTo>
                <a:lnTo>
                  <a:pt x="695325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73879" y="1380744"/>
            <a:ext cx="3726179" cy="101536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05"/>
              </a:spcBef>
            </a:pPr>
            <a:r>
              <a:rPr sz="2000" b="1" spc="-10" dirty="0">
                <a:latin typeface="Arial"/>
                <a:cs typeface="Arial"/>
              </a:rPr>
              <a:t>ПРЕДЛОЖЕНИЕ</a:t>
            </a:r>
            <a:endParaRPr sz="2000">
              <a:latin typeface="Arial"/>
              <a:cs typeface="Arial"/>
            </a:endParaRPr>
          </a:p>
          <a:p>
            <a:pPr marL="485140" marR="477520" algn="ctr">
              <a:lnSpc>
                <a:spcPct val="100000"/>
              </a:lnSpc>
            </a:pP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5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заключении</a:t>
            </a:r>
            <a:r>
              <a:rPr sz="2000" spc="-5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договора </a:t>
            </a: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целевом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обучении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97683" y="4140834"/>
            <a:ext cx="1602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поступающий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74357" y="81534"/>
            <a:ext cx="1245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Microsoft Sans Serif"/>
                <a:cs typeface="Microsoft Sans Serif"/>
              </a:rPr>
              <a:t>Целевое</a:t>
            </a:r>
            <a:r>
              <a:rPr sz="1100" spc="-40" dirty="0">
                <a:solidFill>
                  <a:srgbClr val="7E7E7E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Microsoft Sans Serif"/>
                <a:cs typeface="Microsoft Sans Serif"/>
              </a:rPr>
              <a:t>обучение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85935" y="81534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7E7E7E"/>
                </a:solidFill>
                <a:latin typeface="Microsoft Sans Serif"/>
                <a:cs typeface="Microsoft Sans Serif"/>
              </a:rPr>
              <a:t>11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4797" y="218643"/>
            <a:ext cx="4226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993300"/>
                </a:solidFill>
                <a:latin typeface="Arial"/>
                <a:cs typeface="Arial"/>
              </a:rPr>
              <a:t>Новый</a:t>
            </a:r>
            <a:r>
              <a:rPr sz="1800" b="1" spc="-8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механизм</a:t>
            </a:r>
            <a:r>
              <a:rPr sz="18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целевого</a:t>
            </a:r>
            <a:r>
              <a:rPr sz="1800" b="1" spc="-6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993300"/>
                </a:solidFill>
                <a:latin typeface="Arial"/>
                <a:cs typeface="Arial"/>
              </a:rPr>
              <a:t>обучения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6707" y="4122420"/>
            <a:ext cx="3709670" cy="101536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05"/>
              </a:spcBef>
            </a:pPr>
            <a:r>
              <a:rPr sz="2000" b="1" spc="-10" dirty="0">
                <a:latin typeface="Arial"/>
                <a:cs typeface="Arial"/>
              </a:rPr>
              <a:t>ЗАЯВКА</a:t>
            </a:r>
            <a:endParaRPr sz="2000">
              <a:latin typeface="Arial"/>
              <a:cs typeface="Arial"/>
            </a:endParaRPr>
          </a:p>
          <a:p>
            <a:pPr marL="407034" marR="399415"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Microsoft Sans Serif"/>
                <a:cs typeface="Microsoft Sans Serif"/>
              </a:rPr>
              <a:t>на</a:t>
            </a:r>
            <a:r>
              <a:rPr sz="2000" spc="-40" dirty="0">
                <a:latin typeface="Microsoft Sans Serif"/>
                <a:cs typeface="Microsoft Sans Serif"/>
              </a:rPr>
              <a:t> </a:t>
            </a:r>
            <a:r>
              <a:rPr sz="2000" spc="-25" dirty="0">
                <a:latin typeface="Microsoft Sans Serif"/>
                <a:cs typeface="Microsoft Sans Serif"/>
              </a:rPr>
              <a:t>заключение</a:t>
            </a:r>
            <a:r>
              <a:rPr sz="2000" spc="-6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договора </a:t>
            </a:r>
            <a:r>
              <a:rPr sz="2000" dirty="0">
                <a:latin typeface="Microsoft Sans Serif"/>
                <a:cs typeface="Microsoft Sans Serif"/>
              </a:rPr>
              <a:t>о</a:t>
            </a:r>
            <a:r>
              <a:rPr sz="2000" spc="-2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целевом</a:t>
            </a:r>
            <a:r>
              <a:rPr sz="2000" spc="-45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обучении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72155" y="5926835"/>
            <a:ext cx="2479675" cy="52324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285"/>
              </a:spcBef>
            </a:pPr>
            <a:r>
              <a:rPr sz="2800" b="1" spc="-10" dirty="0">
                <a:latin typeface="Arial"/>
                <a:cs typeface="Arial"/>
              </a:rPr>
              <a:t>ГРАЖДАНИН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78275" y="5137403"/>
            <a:ext cx="492759" cy="808355"/>
          </a:xfrm>
          <a:custGeom>
            <a:avLst/>
            <a:gdLst/>
            <a:ahLst/>
            <a:cxnLst/>
            <a:rect l="l" t="t" r="r" b="b"/>
            <a:pathLst>
              <a:path w="492760" h="808354">
                <a:moveTo>
                  <a:pt x="344533" y="178347"/>
                </a:moveTo>
                <a:lnTo>
                  <a:pt x="0" y="769480"/>
                </a:lnTo>
                <a:lnTo>
                  <a:pt x="65786" y="807847"/>
                </a:lnTo>
                <a:lnTo>
                  <a:pt x="410330" y="216683"/>
                </a:lnTo>
                <a:lnTo>
                  <a:pt x="344533" y="178347"/>
                </a:lnTo>
                <a:close/>
              </a:path>
              <a:path w="492760" h="808354">
                <a:moveTo>
                  <a:pt x="483164" y="145415"/>
                </a:moveTo>
                <a:lnTo>
                  <a:pt x="363727" y="145415"/>
                </a:lnTo>
                <a:lnTo>
                  <a:pt x="429513" y="183769"/>
                </a:lnTo>
                <a:lnTo>
                  <a:pt x="410330" y="216683"/>
                </a:lnTo>
                <a:lnTo>
                  <a:pt x="476123" y="255016"/>
                </a:lnTo>
                <a:lnTo>
                  <a:pt x="483164" y="145415"/>
                </a:lnTo>
                <a:close/>
              </a:path>
              <a:path w="492760" h="808354">
                <a:moveTo>
                  <a:pt x="363727" y="145415"/>
                </a:moveTo>
                <a:lnTo>
                  <a:pt x="344533" y="178347"/>
                </a:lnTo>
                <a:lnTo>
                  <a:pt x="410330" y="216683"/>
                </a:lnTo>
                <a:lnTo>
                  <a:pt x="429513" y="183769"/>
                </a:lnTo>
                <a:lnTo>
                  <a:pt x="363727" y="145415"/>
                </a:lnTo>
                <a:close/>
              </a:path>
              <a:path w="492760" h="808354">
                <a:moveTo>
                  <a:pt x="492505" y="0"/>
                </a:moveTo>
                <a:lnTo>
                  <a:pt x="278638" y="139954"/>
                </a:lnTo>
                <a:lnTo>
                  <a:pt x="344533" y="178347"/>
                </a:lnTo>
                <a:lnTo>
                  <a:pt x="363727" y="145415"/>
                </a:lnTo>
                <a:lnTo>
                  <a:pt x="483164" y="145415"/>
                </a:lnTo>
                <a:lnTo>
                  <a:pt x="4925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88564" y="871727"/>
            <a:ext cx="2475230" cy="524510"/>
          </a:xfrm>
          <a:custGeom>
            <a:avLst/>
            <a:gdLst/>
            <a:ahLst/>
            <a:cxnLst/>
            <a:rect l="l" t="t" r="r" b="b"/>
            <a:pathLst>
              <a:path w="2475229" h="524510">
                <a:moveTo>
                  <a:pt x="0" y="524256"/>
                </a:moveTo>
                <a:lnTo>
                  <a:pt x="2474976" y="524256"/>
                </a:lnTo>
                <a:lnTo>
                  <a:pt x="2474976" y="0"/>
                </a:lnTo>
                <a:lnTo>
                  <a:pt x="0" y="0"/>
                </a:lnTo>
                <a:lnTo>
                  <a:pt x="0" y="52425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273044" y="896238"/>
            <a:ext cx="19062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latin typeface="Arial"/>
                <a:cs typeface="Arial"/>
              </a:rPr>
              <a:t>ЗАКАЗЧИК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34511" y="1860804"/>
            <a:ext cx="2475230" cy="893444"/>
          </a:xfrm>
          <a:custGeom>
            <a:avLst/>
            <a:gdLst/>
            <a:ahLst/>
            <a:cxnLst/>
            <a:rect l="l" t="t" r="r" b="b"/>
            <a:pathLst>
              <a:path w="2475229" h="893444">
                <a:moveTo>
                  <a:pt x="0" y="893063"/>
                </a:moveTo>
                <a:lnTo>
                  <a:pt x="2474976" y="893063"/>
                </a:lnTo>
                <a:lnTo>
                  <a:pt x="2474976" y="0"/>
                </a:lnTo>
                <a:lnTo>
                  <a:pt x="0" y="0"/>
                </a:lnTo>
                <a:lnTo>
                  <a:pt x="0" y="89306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453129" y="1887474"/>
            <a:ext cx="2237105" cy="8204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Arial"/>
                <a:cs typeface="Arial"/>
              </a:rPr>
              <a:t>ПРЕДЛОЖЕНИЕ</a:t>
            </a:r>
            <a:endParaRPr sz="2000">
              <a:latin typeface="Arial"/>
              <a:cs typeface="Arial"/>
            </a:endParaRPr>
          </a:p>
          <a:p>
            <a:pPr marL="160020" marR="5080" indent="-147955">
              <a:lnSpc>
                <a:spcPct val="100000"/>
              </a:lnSpc>
              <a:spcBef>
                <a:spcPts val="15"/>
              </a:spcBef>
            </a:pPr>
            <a:r>
              <a:rPr sz="1600" dirty="0">
                <a:latin typeface="Microsoft Sans Serif"/>
                <a:cs typeface="Microsoft Sans Serif"/>
              </a:rPr>
              <a:t>о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заключении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договора </a:t>
            </a:r>
            <a:r>
              <a:rPr sz="1600" dirty="0">
                <a:latin typeface="Microsoft Sans Serif"/>
                <a:cs typeface="Microsoft Sans Serif"/>
              </a:rPr>
              <a:t>о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целевом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91371" y="677570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90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1519" y="1859279"/>
            <a:ext cx="2475230" cy="893444"/>
          </a:xfrm>
          <a:custGeom>
            <a:avLst/>
            <a:gdLst/>
            <a:ahLst/>
            <a:cxnLst/>
            <a:rect l="l" t="t" r="r" b="b"/>
            <a:pathLst>
              <a:path w="2475230" h="893444">
                <a:moveTo>
                  <a:pt x="0" y="893063"/>
                </a:moveTo>
                <a:lnTo>
                  <a:pt x="2474976" y="893063"/>
                </a:lnTo>
                <a:lnTo>
                  <a:pt x="2474976" y="0"/>
                </a:lnTo>
                <a:lnTo>
                  <a:pt x="0" y="0"/>
                </a:lnTo>
                <a:lnTo>
                  <a:pt x="0" y="89306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50188" y="1884629"/>
            <a:ext cx="2236470" cy="821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Arial"/>
                <a:cs typeface="Arial"/>
              </a:rPr>
              <a:t>ПРЕДЛОЖЕНИЕ</a:t>
            </a:r>
            <a:endParaRPr sz="2000">
              <a:latin typeface="Arial"/>
              <a:cs typeface="Arial"/>
            </a:endParaRPr>
          </a:p>
          <a:p>
            <a:pPr marL="160020" marR="5080" indent="-147955">
              <a:lnSpc>
                <a:spcPct val="100000"/>
              </a:lnSpc>
              <a:spcBef>
                <a:spcPts val="20"/>
              </a:spcBef>
            </a:pPr>
            <a:r>
              <a:rPr sz="1600" dirty="0">
                <a:latin typeface="Microsoft Sans Serif"/>
                <a:cs typeface="Microsoft Sans Serif"/>
              </a:rPr>
              <a:t>о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заключении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договора </a:t>
            </a:r>
            <a:r>
              <a:rPr sz="1600" dirty="0">
                <a:latin typeface="Microsoft Sans Serif"/>
                <a:cs typeface="Microsoft Sans Serif"/>
              </a:rPr>
              <a:t>о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целевом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обучении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37503" y="1876044"/>
            <a:ext cx="2475230" cy="891540"/>
          </a:xfrm>
          <a:custGeom>
            <a:avLst/>
            <a:gdLst/>
            <a:ahLst/>
            <a:cxnLst/>
            <a:rect l="l" t="t" r="r" b="b"/>
            <a:pathLst>
              <a:path w="2475229" h="891539">
                <a:moveTo>
                  <a:pt x="0" y="891539"/>
                </a:moveTo>
                <a:lnTo>
                  <a:pt x="2474976" y="891539"/>
                </a:lnTo>
                <a:lnTo>
                  <a:pt x="2474976" y="0"/>
                </a:lnTo>
                <a:lnTo>
                  <a:pt x="0" y="0"/>
                </a:lnTo>
                <a:lnTo>
                  <a:pt x="0" y="89153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908418" y="1901189"/>
            <a:ext cx="534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Arial"/>
                <a:cs typeface="Arial"/>
              </a:rPr>
              <a:t>……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41101" y="1359027"/>
            <a:ext cx="2721610" cy="2768600"/>
            <a:chOff x="4241101" y="1359027"/>
            <a:chExt cx="2721610" cy="2768600"/>
          </a:xfrm>
        </p:grpSpPr>
        <p:sp>
          <p:nvSpPr>
            <p:cNvPr id="18" name="object 18"/>
            <p:cNvSpPr/>
            <p:nvPr/>
          </p:nvSpPr>
          <p:spPr>
            <a:xfrm>
              <a:off x="5062728" y="1359027"/>
              <a:ext cx="1899920" cy="557530"/>
            </a:xfrm>
            <a:custGeom>
              <a:avLst/>
              <a:gdLst/>
              <a:ahLst/>
              <a:cxnLst/>
              <a:rect l="l" t="t" r="r" b="b"/>
              <a:pathLst>
                <a:path w="1899920" h="557530">
                  <a:moveTo>
                    <a:pt x="1668773" y="483559"/>
                  </a:moveTo>
                  <a:lnTo>
                    <a:pt x="1650619" y="557530"/>
                  </a:lnTo>
                  <a:lnTo>
                    <a:pt x="1899793" y="501014"/>
                  </a:lnTo>
                  <a:lnTo>
                    <a:pt x="1889931" y="492633"/>
                  </a:lnTo>
                  <a:lnTo>
                    <a:pt x="1705737" y="492633"/>
                  </a:lnTo>
                  <a:lnTo>
                    <a:pt x="1668773" y="483559"/>
                  </a:lnTo>
                  <a:close/>
                </a:path>
                <a:path w="1899920" h="557530">
                  <a:moveTo>
                    <a:pt x="1686943" y="409523"/>
                  </a:moveTo>
                  <a:lnTo>
                    <a:pt x="1668773" y="483559"/>
                  </a:lnTo>
                  <a:lnTo>
                    <a:pt x="1705737" y="492633"/>
                  </a:lnTo>
                  <a:lnTo>
                    <a:pt x="1723898" y="418592"/>
                  </a:lnTo>
                  <a:lnTo>
                    <a:pt x="1686943" y="409523"/>
                  </a:lnTo>
                  <a:close/>
                </a:path>
                <a:path w="1899920" h="557530">
                  <a:moveTo>
                    <a:pt x="1705102" y="335534"/>
                  </a:moveTo>
                  <a:lnTo>
                    <a:pt x="1686943" y="409523"/>
                  </a:lnTo>
                  <a:lnTo>
                    <a:pt x="1723898" y="418592"/>
                  </a:lnTo>
                  <a:lnTo>
                    <a:pt x="1705737" y="492633"/>
                  </a:lnTo>
                  <a:lnTo>
                    <a:pt x="1889931" y="492633"/>
                  </a:lnTo>
                  <a:lnTo>
                    <a:pt x="1705102" y="335534"/>
                  </a:lnTo>
                  <a:close/>
                </a:path>
                <a:path w="1899920" h="557530">
                  <a:moveTo>
                    <a:pt x="18161" y="0"/>
                  </a:moveTo>
                  <a:lnTo>
                    <a:pt x="0" y="73913"/>
                  </a:lnTo>
                  <a:lnTo>
                    <a:pt x="1668773" y="483559"/>
                  </a:lnTo>
                  <a:lnTo>
                    <a:pt x="1686943" y="409523"/>
                  </a:lnTo>
                  <a:lnTo>
                    <a:pt x="181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45864" y="2781300"/>
              <a:ext cx="536575" cy="1341120"/>
            </a:xfrm>
            <a:custGeom>
              <a:avLst/>
              <a:gdLst/>
              <a:ahLst/>
              <a:cxnLst/>
              <a:rect l="l" t="t" r="r" b="b"/>
              <a:pathLst>
                <a:path w="536575" h="1341120">
                  <a:moveTo>
                    <a:pt x="268224" y="0"/>
                  </a:moveTo>
                  <a:lnTo>
                    <a:pt x="0" y="259969"/>
                  </a:lnTo>
                  <a:lnTo>
                    <a:pt x="134112" y="259969"/>
                  </a:lnTo>
                  <a:lnTo>
                    <a:pt x="134112" y="1341120"/>
                  </a:lnTo>
                  <a:lnTo>
                    <a:pt x="402336" y="1341120"/>
                  </a:lnTo>
                  <a:lnTo>
                    <a:pt x="402336" y="259969"/>
                  </a:lnTo>
                  <a:lnTo>
                    <a:pt x="536448" y="259969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861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45864" y="2781300"/>
              <a:ext cx="536575" cy="1341120"/>
            </a:xfrm>
            <a:custGeom>
              <a:avLst/>
              <a:gdLst/>
              <a:ahLst/>
              <a:cxnLst/>
              <a:rect l="l" t="t" r="r" b="b"/>
              <a:pathLst>
                <a:path w="536575" h="1341120">
                  <a:moveTo>
                    <a:pt x="134112" y="1341120"/>
                  </a:moveTo>
                  <a:lnTo>
                    <a:pt x="134112" y="259969"/>
                  </a:lnTo>
                  <a:lnTo>
                    <a:pt x="0" y="259969"/>
                  </a:lnTo>
                  <a:lnTo>
                    <a:pt x="268224" y="0"/>
                  </a:lnTo>
                  <a:lnTo>
                    <a:pt x="536448" y="259969"/>
                  </a:lnTo>
                  <a:lnTo>
                    <a:pt x="402336" y="259969"/>
                  </a:lnTo>
                  <a:lnTo>
                    <a:pt x="402336" y="1341120"/>
                  </a:lnTo>
                  <a:lnTo>
                    <a:pt x="134112" y="1341120"/>
                  </a:lnTo>
                  <a:close/>
                </a:path>
              </a:pathLst>
            </a:custGeom>
            <a:ln w="9524">
              <a:solidFill>
                <a:srgbClr val="861F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16271" y="3242563"/>
            <a:ext cx="28587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993300"/>
                </a:solidFill>
                <a:latin typeface="Arial"/>
                <a:cs typeface="Arial"/>
              </a:rPr>
              <a:t>ЗАЯВКА</a:t>
            </a:r>
            <a:r>
              <a:rPr sz="1600" b="1" spc="-6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993300"/>
                </a:solidFill>
                <a:latin typeface="Arial"/>
                <a:cs typeface="Arial"/>
              </a:rPr>
              <a:t>подается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993300"/>
                </a:solidFill>
                <a:latin typeface="Arial"/>
                <a:cs typeface="Arial"/>
              </a:rPr>
              <a:t>на</a:t>
            </a:r>
            <a:r>
              <a:rPr sz="1600" b="1" spc="-55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993300"/>
                </a:solidFill>
                <a:latin typeface="Arial"/>
                <a:cs typeface="Arial"/>
              </a:rPr>
              <a:t>конкретное</a:t>
            </a:r>
            <a:r>
              <a:rPr sz="1600" b="1" spc="-30" dirty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993300"/>
                </a:solidFill>
                <a:latin typeface="Arial"/>
                <a:cs typeface="Arial"/>
              </a:rPr>
              <a:t>предложение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82368" y="1359788"/>
            <a:ext cx="2397125" cy="536575"/>
          </a:xfrm>
          <a:custGeom>
            <a:avLst/>
            <a:gdLst/>
            <a:ahLst/>
            <a:cxnLst/>
            <a:rect l="l" t="t" r="r" b="b"/>
            <a:pathLst>
              <a:path w="2397125" h="536575">
                <a:moveTo>
                  <a:pt x="1401064" y="72390"/>
                </a:moveTo>
                <a:lnTo>
                  <a:pt x="1376934" y="0"/>
                </a:lnTo>
                <a:lnTo>
                  <a:pt x="204724" y="391680"/>
                </a:lnTo>
                <a:lnTo>
                  <a:pt x="180594" y="319405"/>
                </a:lnTo>
                <a:lnTo>
                  <a:pt x="0" y="500253"/>
                </a:lnTo>
                <a:lnTo>
                  <a:pt x="252984" y="536194"/>
                </a:lnTo>
                <a:lnTo>
                  <a:pt x="232879" y="475996"/>
                </a:lnTo>
                <a:lnTo>
                  <a:pt x="228854" y="463956"/>
                </a:lnTo>
                <a:lnTo>
                  <a:pt x="1401064" y="72390"/>
                </a:lnTo>
                <a:close/>
              </a:path>
              <a:path w="2397125" h="536575">
                <a:moveTo>
                  <a:pt x="2396871" y="247015"/>
                </a:moveTo>
                <a:lnTo>
                  <a:pt x="2327757" y="279019"/>
                </a:lnTo>
                <a:lnTo>
                  <a:pt x="2207768" y="20193"/>
                </a:lnTo>
                <a:lnTo>
                  <a:pt x="2138680" y="52197"/>
                </a:lnTo>
                <a:lnTo>
                  <a:pt x="2258568" y="311048"/>
                </a:lnTo>
                <a:lnTo>
                  <a:pt x="2189480" y="343027"/>
                </a:lnTo>
                <a:lnTo>
                  <a:pt x="2389251" y="502412"/>
                </a:lnTo>
                <a:lnTo>
                  <a:pt x="2393924" y="345567"/>
                </a:lnTo>
                <a:lnTo>
                  <a:pt x="2396871" y="2470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354" y="308490"/>
            <a:ext cx="8523664" cy="606615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609600"/>
            <a:ext cx="68775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Памятка абитуриенту по целевому обучению</a:t>
            </a:r>
            <a:endParaRPr lang="ru-RU" sz="4000" dirty="0"/>
          </a:p>
        </p:txBody>
      </p:sp>
      <p:pic>
        <p:nvPicPr>
          <p:cNvPr id="1026" name="Picture 2" descr="http://qrcoder.ru/code/?https%3A%2F%2Fminobrnauki.gov.ru%2Faction%2Ftargeted_training%2Ffiles%2F%CF%E0%EC%FF%F2%EA%E0%2520%E0%E1%E8%F2%F3%F0%E8%E5%ED%F2%F3%2520%EF%EE%2520%F6%E5%EB%E5%E2%EE%EC%F3%2520%EE%E1%F3%F7%E5%ED%E8%FE.pdf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28" y="3352800"/>
            <a:ext cx="21717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117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1088</Words>
  <Application>Microsoft Office PowerPoint</Application>
  <PresentationFormat>Экран (4:3)</PresentationFormat>
  <Paragraphs>205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</dc:creator>
  <cp:lastModifiedBy>Кузьмина  Кристина  Владимировна</cp:lastModifiedBy>
  <cp:revision>4</cp:revision>
  <dcterms:created xsi:type="dcterms:W3CDTF">2024-06-06T07:26:48Z</dcterms:created>
  <dcterms:modified xsi:type="dcterms:W3CDTF">2024-06-06T08:39:49Z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2024-06-06T00:00:00Z</vt:filetime>
  </property>
  <property fmtid="{D5CDD505-2E9C-101B-9397-08002B2CF9AE}" pid="5" name="Producer">
    <vt:lpwstr>Microsoft® PowerPoint® 2016</vt:lpwstr>
  </property>
</Properties>
</file>